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67" r:id="rId2"/>
    <p:sldId id="448" r:id="rId3"/>
    <p:sldId id="449" r:id="rId4"/>
    <p:sldId id="561" r:id="rId5"/>
    <p:sldId id="653" r:id="rId6"/>
    <p:sldId id="650" r:id="rId7"/>
    <p:sldId id="655" r:id="rId8"/>
    <p:sldId id="656" r:id="rId9"/>
    <p:sldId id="562" r:id="rId10"/>
    <p:sldId id="512" r:id="rId11"/>
    <p:sldId id="525" r:id="rId12"/>
    <p:sldId id="527" r:id="rId13"/>
    <p:sldId id="528" r:id="rId14"/>
    <p:sldId id="529" r:id="rId15"/>
    <p:sldId id="530" r:id="rId16"/>
    <p:sldId id="531" r:id="rId17"/>
    <p:sldId id="563" r:id="rId18"/>
    <p:sldId id="567" r:id="rId19"/>
    <p:sldId id="564" r:id="rId20"/>
    <p:sldId id="568" r:id="rId21"/>
    <p:sldId id="569" r:id="rId22"/>
    <p:sldId id="570" r:id="rId23"/>
    <p:sldId id="571" r:id="rId24"/>
    <p:sldId id="565" r:id="rId25"/>
    <p:sldId id="566" r:id="rId26"/>
    <p:sldId id="534" r:id="rId27"/>
    <p:sldId id="657" r:id="rId28"/>
    <p:sldId id="535" r:id="rId29"/>
    <p:sldId id="536" r:id="rId30"/>
    <p:sldId id="538" r:id="rId31"/>
    <p:sldId id="539" r:id="rId32"/>
    <p:sldId id="540" r:id="rId33"/>
    <p:sldId id="581" r:id="rId34"/>
    <p:sldId id="647" r:id="rId35"/>
    <p:sldId id="648" r:id="rId36"/>
    <p:sldId id="573" r:id="rId37"/>
    <p:sldId id="572" r:id="rId38"/>
    <p:sldId id="574" r:id="rId39"/>
    <p:sldId id="551" r:id="rId40"/>
    <p:sldId id="552" r:id="rId41"/>
    <p:sldId id="553" r:id="rId42"/>
    <p:sldId id="554" r:id="rId43"/>
    <p:sldId id="555" r:id="rId44"/>
    <p:sldId id="556" r:id="rId45"/>
    <p:sldId id="557" r:id="rId46"/>
    <p:sldId id="558" r:id="rId47"/>
    <p:sldId id="559" r:id="rId48"/>
    <p:sldId id="575" r:id="rId49"/>
    <p:sldId id="576" r:id="rId50"/>
    <p:sldId id="504" r:id="rId51"/>
    <p:sldId id="510" r:id="rId52"/>
    <p:sldId id="258" r:id="rId53"/>
    <p:sldId id="259" r:id="rId54"/>
    <p:sldId id="260" r:id="rId55"/>
    <p:sldId id="262" r:id="rId56"/>
    <p:sldId id="505" r:id="rId57"/>
    <p:sldId id="577" r:id="rId58"/>
    <p:sldId id="507" r:id="rId59"/>
    <p:sldId id="578" r:id="rId60"/>
    <p:sldId id="508" r:id="rId61"/>
    <p:sldId id="509" r:id="rId62"/>
    <p:sldId id="57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FF6A00"/>
    <a:srgbClr val="3C6E8A"/>
    <a:srgbClr val="004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514"/>
    <p:restoredTop sz="87075" autoAdjust="0"/>
  </p:normalViewPr>
  <p:slideViewPr>
    <p:cSldViewPr snapToGrid="0" snapToObjects="1">
      <p:cViewPr varScale="1">
        <p:scale>
          <a:sx n="129" d="100"/>
          <a:sy n="129" d="100"/>
        </p:scale>
        <p:origin x="232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558C5-EBC1-4DE7-A0C7-4DFAA16992AD}" type="slidenum">
              <a:rPr lang="en-US"/>
              <a:pPr/>
              <a:t>16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0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A44E1B-A8B2-4004-B356-CA9BFDC000F1}" type="slidenum">
              <a:rPr lang="en-US"/>
              <a:pPr/>
              <a:t>25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3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7276DC-D5F0-483A-A828-388A800F5AA8}" type="slidenum">
              <a:rPr lang="en-US"/>
              <a:pPr/>
              <a:t>26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73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E73BD-423D-4BF8-87BB-B002151D4933}" type="slidenum">
              <a:rPr lang="en-US"/>
              <a:pPr/>
              <a:t>28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84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C4B0D-638D-48F4-ADE0-BFBBF39EFE22}" type="slidenum">
              <a:rPr lang="en-US"/>
              <a:pPr/>
              <a:t>31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5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8279E-F6BC-4545-8554-F67BFA8B1B5E}" type="slidenum">
              <a:rPr lang="en-US"/>
              <a:pPr/>
              <a:t>33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00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8555D8-5637-41CA-9230-A15C8A1298AC}" type="slidenum">
              <a:rPr lang="en-US"/>
              <a:pPr/>
              <a:t>39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26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2DCB75-36C0-453B-BA9B-978D7808816B}" type="slidenum">
              <a:rPr lang="en-US"/>
              <a:pPr/>
              <a:t>40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87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5DDEE5-2D27-4946-8670-C97F1F1AD5D7}" type="slidenum">
              <a:rPr lang="en-US"/>
              <a:pPr/>
              <a:t>41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1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34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7066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281937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001347-F253-438C-B32E-8AFB1420F719}" type="slidenum">
              <a:rPr lang="en-US"/>
              <a:pPr/>
              <a:t>42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1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45C2D8-3B93-4AED-B721-3F96F98CADFE}" type="slidenum">
              <a:rPr lang="en-US"/>
              <a:pPr/>
              <a:t>43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37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1A165-E512-4574-AC6B-821F8FC1E5AF}" type="slidenum">
              <a:rPr lang="en-US"/>
              <a:pPr/>
              <a:t>44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0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22C225-E5B3-4D9F-9B2E-0D0D4E88F30A}" type="slidenum">
              <a:rPr lang="en-US"/>
              <a:pPr/>
              <a:t>45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75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6DD741-1B79-4318-BB07-36E29E903EEE}" type="slidenum">
              <a:rPr lang="en-US"/>
              <a:pPr/>
              <a:t>46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82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2632A-9D0B-4538-B856-1D2BC00D1611}" type="slidenum">
              <a:rPr lang="en-US"/>
              <a:pPr/>
              <a:t>47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4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of z = 0</a:t>
            </a:r>
          </a:p>
          <a:p>
            <a:r>
              <a:rPr lang="en-US" dirty="0" err="1"/>
              <a:t>Stdev</a:t>
            </a:r>
            <a:r>
              <a:rPr lang="en-US" dirty="0"/>
              <a:t> of z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97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of zero</a:t>
            </a:r>
          </a:p>
          <a:p>
            <a:endParaRPr lang="en-US" dirty="0"/>
          </a:p>
          <a:p>
            <a:r>
              <a:rPr lang="en-US" dirty="0"/>
              <a:t>SD of 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EBA647-B3E9-4561-BFF7-22EA6EC82D17}" type="slidenum">
              <a:rPr lang="en-US"/>
              <a:pPr/>
              <a:t>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1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70F0C-AF6A-4857-818C-2A30D8D7651C}" type="slidenum">
              <a:rPr lang="en-US"/>
              <a:pPr/>
              <a:t>10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88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6116BF-72A6-48B5-AAC6-C52230143D39}" type="slidenum">
              <a:rPr lang="en-US"/>
              <a:pPr/>
              <a:t>11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1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7353CC-A55A-4E81-B031-3570C6918467}" type="slidenum">
              <a:rPr lang="en-US"/>
              <a:pPr/>
              <a:t>12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0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EB54E2-B67F-40F9-BFAC-019D1D46F7EF}" type="slidenum">
              <a:rPr lang="en-US"/>
              <a:pPr/>
              <a:t>13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42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B4AF2B-9D26-442F-9F6B-FB8D2DD69456}" type="slidenum">
              <a:rPr lang="en-US"/>
              <a:pPr/>
              <a:t>14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6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DF90A6-3FD3-4B77-99A2-925135A68DDD}" type="slidenum">
              <a:rPr lang="en-US"/>
              <a:pPr/>
              <a:t>15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8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7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7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amond_(gemstone)#Gemological_characteristics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hyperlink" Target="https://guides.douglascollege.ca/c.php?g=408742&amp;p=2970198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ias_of_an_estimato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3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8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9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64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67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cowbirdsinlove.com/46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2086626"/>
          </a:xfrm>
        </p:spPr>
        <p:txBody>
          <a:bodyPr/>
          <a:lstStyle/>
          <a:p>
            <a:r>
              <a:rPr lang="en-US" sz="4400" dirty="0"/>
              <a:t>Summary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C1A4-CB59-AF49-AC9D-F08B628B5250}"/>
              </a:ext>
            </a:extLst>
          </p:cNvPr>
          <p:cNvSpPr txBox="1"/>
          <p:nvPr/>
        </p:nvSpPr>
        <p:spPr>
          <a:xfrm>
            <a:off x="6416842" y="5617914"/>
            <a:ext cx="4796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William Green (NYU Stern IOMS) and Hector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Corrada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Bravo (UMD)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Zico Kolter [CMU}</a:t>
            </a:r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13"/>
          <p:cNvSpPr>
            <a:spLocks noGrp="1" noChangeArrowheads="1"/>
          </p:cNvSpPr>
          <p:nvPr>
            <p:ph idx="1"/>
          </p:nvPr>
        </p:nvSpPr>
        <p:spPr>
          <a:xfrm>
            <a:off x="609600" y="1803788"/>
            <a:ext cx="10950971" cy="4322377"/>
          </a:xfrm>
        </p:spPr>
        <p:txBody>
          <a:bodyPr>
            <a:normAutofit/>
          </a:bodyPr>
          <a:lstStyle/>
          <a:p>
            <a:r>
              <a:rPr lang="en-US" dirty="0"/>
              <a:t>Part of </a:t>
            </a:r>
            <a:r>
              <a:rPr lang="en-US" b="1" dirty="0">
                <a:solidFill>
                  <a:srgbClr val="215C4E"/>
                </a:solidFill>
              </a:rPr>
              <a:t>descriptive statistics</a:t>
            </a:r>
            <a:r>
              <a:rPr lang="en-US" dirty="0"/>
              <a:t>, used to summarize data:</a:t>
            </a:r>
          </a:p>
          <a:p>
            <a:pPr lvl="1"/>
            <a:r>
              <a:rPr lang="en-US" b="0" dirty="0"/>
              <a:t>Convey lots of information with extreme simplicity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Descriptive statistics for a variable:</a:t>
            </a:r>
          </a:p>
          <a:p>
            <a:pPr lvl="1"/>
            <a:r>
              <a:rPr lang="en-US" b="0" dirty="0"/>
              <a:t>Measures of location: mean, median, mode</a:t>
            </a:r>
          </a:p>
          <a:p>
            <a:pPr lvl="1"/>
            <a:r>
              <a:rPr lang="en-US" b="0" dirty="0"/>
              <a:t>Measure of dispersion: variance, standard deviation</a:t>
            </a:r>
          </a:p>
          <a:p>
            <a:endParaRPr lang="en-US" dirty="0"/>
          </a:p>
          <a:p>
            <a:r>
              <a:rPr lang="en-US" dirty="0"/>
              <a:t>Measuring correlation of two variables:</a:t>
            </a:r>
          </a:p>
          <a:p>
            <a:pPr lvl="1"/>
            <a:r>
              <a:rPr lang="en-US" b="0" dirty="0"/>
              <a:t>Understanding correlation</a:t>
            </a:r>
          </a:p>
          <a:p>
            <a:pPr lvl="1"/>
            <a:r>
              <a:rPr lang="en-US" b="0" dirty="0"/>
              <a:t>Measuring correlation</a:t>
            </a:r>
          </a:p>
          <a:p>
            <a:pPr lvl="1"/>
            <a:r>
              <a:rPr lang="en-US" b="0" dirty="0"/>
              <a:t>Scatter plots and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4145" y="6480565"/>
            <a:ext cx="1128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William Green (NYU Stern IOMS) and Hector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Corrada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Bravo (UMD) and Zico Kolter [CMU}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3F572F-A2B9-8942-907A-BD03735B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Lesson (and Labs):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71443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770090" y="3444309"/>
            <a:ext cx="9486174" cy="2926511"/>
          </a:xfrm>
        </p:spPr>
        <p:txBody>
          <a:bodyPr>
            <a:normAutofit/>
          </a:bodyPr>
          <a:lstStyle/>
          <a:p>
            <a:r>
              <a:rPr lang="en-US" dirty="0"/>
              <a:t>Location and central tendency</a:t>
            </a:r>
          </a:p>
          <a:p>
            <a:pPr lvl="1"/>
            <a:r>
              <a:rPr lang="en-US" b="0" dirty="0"/>
              <a:t>There exists a distribution of values</a:t>
            </a:r>
          </a:p>
          <a:p>
            <a:pPr lvl="1"/>
            <a:r>
              <a:rPr lang="en-US" b="0" dirty="0"/>
              <a:t>We are interested in the “center” of the distribution</a:t>
            </a:r>
          </a:p>
          <a:p>
            <a:endParaRPr lang="en-US" dirty="0"/>
          </a:p>
          <a:p>
            <a:r>
              <a:rPr lang="en-US" dirty="0"/>
              <a:t>Two measures are the </a:t>
            </a:r>
            <a:r>
              <a:rPr lang="en-US" b="1" dirty="0">
                <a:solidFill>
                  <a:srgbClr val="215C4E"/>
                </a:solidFill>
              </a:rPr>
              <a:t>sample mean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>
                <a:solidFill>
                  <a:srgbClr val="215C4E"/>
                </a:solidFill>
              </a:rPr>
              <a:t>sample median</a:t>
            </a:r>
          </a:p>
          <a:p>
            <a:r>
              <a:rPr lang="en-US" dirty="0"/>
              <a:t>They look similar, and measure the same thing</a:t>
            </a:r>
          </a:p>
          <a:p>
            <a:endParaRPr lang="en-US" dirty="0"/>
          </a:p>
          <a:p>
            <a:r>
              <a:rPr lang="en-US" dirty="0"/>
              <a:t>They differ systematically (and predictably) when the data are not </a:t>
            </a:r>
            <a:r>
              <a:rPr lang="en-US" b="1" dirty="0">
                <a:solidFill>
                  <a:srgbClr val="215C4E"/>
                </a:solidFill>
              </a:rPr>
              <a:t>symmetric.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1770090" y="1676401"/>
            <a:ext cx="8534400" cy="16158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These </a:t>
            </a:r>
            <a:r>
              <a:rPr lang="en-US" b="1">
                <a:latin typeface="Courier New" pitchFamily="49" charset="0"/>
              </a:rPr>
              <a:t>are 30 </a:t>
            </a:r>
            <a:r>
              <a:rPr lang="en-US" b="1" dirty="0">
                <a:latin typeface="Courier New" pitchFamily="49" charset="0"/>
              </a:rPr>
              <a:t>hours of average defect data on sets </a:t>
            </a:r>
            <a:r>
              <a:rPr lang="en-US" b="1">
                <a:latin typeface="Courier New" pitchFamily="49" charset="0"/>
              </a:rPr>
              <a:t>of  circuit boards. </a:t>
            </a:r>
            <a:r>
              <a:rPr lang="en-US" b="1" dirty="0">
                <a:latin typeface="Courier New" pitchFamily="49" charset="0"/>
              </a:rPr>
              <a:t>Roughly what is the typical value?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1.45  1.65  1.50  2.25  1.65  1.60  2.30  2.20  2.70  1.70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2.35  1.70  1.90  1.45  1.40  2.60  2.05  1.70  1.05  2.35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1.90  1.55  1.95  1.60  2.05  2.05  1.70  2.30  1.30  2.35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0" y="6475752"/>
            <a:ext cx="90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9836F-3279-6140-8F70-A317D5EB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Location</a:t>
            </a:r>
          </a:p>
        </p:txBody>
      </p:sp>
    </p:spTree>
    <p:extLst>
      <p:ext uri="{BB962C8B-B14F-4D97-AF65-F5344CB8AC3E}">
        <p14:creationId xmlns:p14="http://schemas.microsoft.com/office/powerpoint/2010/main" val="37147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  <p:bldP spid="409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of Aggregate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101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2511" y="1596707"/>
            <a:ext cx="7315200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524000" y="6475752"/>
            <a:ext cx="89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28538" y="5766445"/>
            <a:ext cx="755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Average list price:</a:t>
            </a:r>
          </a:p>
          <a:p>
            <a:r>
              <a:rPr lang="en-US" b="1" dirty="0"/>
              <a:t>1/51 ($898,800 + $713,864 + </a:t>
            </a:r>
            <a:r>
              <a:rPr lang="mr-IN" b="1" dirty="0"/>
              <a:t>…</a:t>
            </a:r>
            <a:r>
              <a:rPr lang="en-US" b="1" dirty="0"/>
              <a:t> + $164,326) = $369,687</a:t>
            </a:r>
          </a:p>
        </p:txBody>
      </p:sp>
    </p:spTree>
    <p:extLst>
      <p:ext uri="{BB962C8B-B14F-4D97-AF65-F5344CB8AC3E}">
        <p14:creationId xmlns:p14="http://schemas.microsoft.com/office/powerpoint/2010/main" val="3568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Hawaii’s average listing 	= $896,800</a:t>
            </a:r>
          </a:p>
          <a:p>
            <a:r>
              <a:rPr lang="en-US" dirty="0"/>
              <a:t>Hawaii’s population       	= 1,275,194</a:t>
            </a:r>
          </a:p>
          <a:p>
            <a:r>
              <a:rPr lang="en-US" dirty="0"/>
              <a:t>Illinois’ average listing 	= $377,683</a:t>
            </a:r>
          </a:p>
          <a:p>
            <a:r>
              <a:rPr lang="en-US" dirty="0"/>
              <a:t>Illinois’ population 		= 12,763,371</a:t>
            </a:r>
          </a:p>
          <a:p>
            <a:endParaRPr lang="en-US" dirty="0"/>
          </a:p>
          <a:p>
            <a:r>
              <a:rPr lang="en-US" dirty="0"/>
              <a:t>Illinois and Hawaii each get an equal weight of 1/51 = .019607 when the mean is computed.</a:t>
            </a:r>
          </a:p>
          <a:p>
            <a:r>
              <a:rPr lang="en-US" dirty="0"/>
              <a:t>Looks like Hawaii is getting too much influence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288" y="6295899"/>
            <a:ext cx="9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777" y="1752601"/>
            <a:ext cx="2041161" cy="17451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11511" y="5570613"/>
            <a:ext cx="8315165" cy="1111100"/>
            <a:chOff x="387510" y="5570613"/>
            <a:chExt cx="8315165" cy="111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510" y="5570613"/>
              <a:ext cx="1119849" cy="11111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6339" y="5570613"/>
              <a:ext cx="1119849" cy="11111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5168" y="5570613"/>
              <a:ext cx="1119849" cy="1111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3997" y="5570613"/>
              <a:ext cx="1119849" cy="11111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2826" y="5570613"/>
              <a:ext cx="1119849" cy="1111100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8BE2E7D-6FEE-2C42-B6B3-943511AC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Averages?</a:t>
            </a:r>
          </a:p>
        </p:txBody>
      </p:sp>
    </p:spTree>
    <p:extLst>
      <p:ext uri="{BB962C8B-B14F-4D97-AF65-F5344CB8AC3E}">
        <p14:creationId xmlns:p14="http://schemas.microsoft.com/office/powerpoint/2010/main" val="7228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Average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2362200" y="1781331"/>
          <a:ext cx="7772400" cy="23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Equation" r:id="rId4" imgW="4279900" imgH="1270000" progId="Equation.DSMT4">
                  <p:embed/>
                </p:oleObj>
              </mc:Choice>
              <mc:Fallback>
                <p:oleObj name="Equation" r:id="rId4" imgW="4279900" imgH="1270000" progId="Equation.DSMT4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781331"/>
                        <a:ext cx="7772400" cy="230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2286000" y="4310920"/>
            <a:ext cx="7848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New average is $409,234 compared to $369,687 without weights, an error of 11%!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302240" y="1628930"/>
            <a:ext cx="6934200" cy="685800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7613" y="6475752"/>
            <a:ext cx="75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State population data: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www.factmonster.com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ipka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/A0004986.html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5127295"/>
            <a:ext cx="8153400" cy="11385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Sometimes an unequal weighting of the observations is necessary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493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8" grpId="0" animBg="1"/>
      <p:bldP spid="10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Averaging </a:t>
            </a:r>
            <a:r>
              <a:rPr lang="en-US" b="1" dirty="0">
                <a:solidFill>
                  <a:srgbClr val="215C4E"/>
                </a:solidFill>
              </a:rPr>
              <a:t>trending</a:t>
            </a:r>
            <a:r>
              <a:rPr lang="en-US" dirty="0"/>
              <a:t> time series is usually not helpful</a:t>
            </a:r>
          </a:p>
          <a:p>
            <a:r>
              <a:rPr lang="en-US" dirty="0"/>
              <a:t>Mean changes completely depending on time interval</a:t>
            </a:r>
          </a:p>
          <a:p>
            <a:r>
              <a:rPr lang="en-US" dirty="0"/>
              <a:t>What about </a:t>
            </a:r>
            <a:r>
              <a:rPr lang="en-US" b="1" dirty="0">
                <a:solidFill>
                  <a:srgbClr val="215C4E"/>
                </a:solidFill>
              </a:rPr>
              <a:t>periodic</a:t>
            </a:r>
            <a:r>
              <a:rPr lang="en-US" dirty="0"/>
              <a:t> time series data ??????????</a:t>
            </a:r>
          </a:p>
          <a:p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6735" y="3429001"/>
            <a:ext cx="4776788" cy="322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1965325" y="3429001"/>
            <a:ext cx="3276237" cy="32212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Ask yourself: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Does the mean over the entire observation period mean anything?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Does it estimate anything meaningful?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CBC20-57F6-AF42-A123-F504317F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Averages &amp; Time Series</a:t>
            </a:r>
          </a:p>
        </p:txBody>
      </p:sp>
    </p:spTree>
    <p:extLst>
      <p:ext uri="{BB962C8B-B14F-4D97-AF65-F5344CB8AC3E}">
        <p14:creationId xmlns:p14="http://schemas.microsoft.com/office/powerpoint/2010/main" val="41392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Sample Median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Median:</a:t>
            </a:r>
          </a:p>
          <a:p>
            <a:pPr lvl="1"/>
            <a:r>
              <a:rPr lang="en-US" b="0" dirty="0"/>
              <a:t>Sort the data</a:t>
            </a:r>
          </a:p>
          <a:p>
            <a:pPr lvl="1"/>
            <a:r>
              <a:rPr lang="en-US" b="0" dirty="0"/>
              <a:t>Take the middle point*</a:t>
            </a:r>
          </a:p>
          <a:p>
            <a:pPr lvl="1"/>
            <a:endParaRPr lang="en-US" b="0" dirty="0"/>
          </a:p>
          <a:p>
            <a:r>
              <a:rPr lang="en-US" dirty="0"/>
              <a:t>Odd number:</a:t>
            </a:r>
          </a:p>
          <a:p>
            <a:pPr lvl="1"/>
            <a:r>
              <a:rPr lang="en-US" b="0" dirty="0"/>
              <a:t>Central observation: Med[1,2,4,</a:t>
            </a:r>
            <a:r>
              <a:rPr lang="en-US" b="0" dirty="0">
                <a:solidFill>
                  <a:schemeClr val="tx2"/>
                </a:solidFill>
              </a:rPr>
              <a:t>6</a:t>
            </a:r>
            <a:r>
              <a:rPr lang="en-US" b="0" dirty="0"/>
              <a:t>,8,9,17]</a:t>
            </a:r>
          </a:p>
          <a:p>
            <a:pPr lvl="1"/>
            <a:endParaRPr lang="en-US" b="0" dirty="0"/>
          </a:p>
          <a:p>
            <a:r>
              <a:rPr lang="en-US" dirty="0"/>
              <a:t>Even number:</a:t>
            </a:r>
          </a:p>
          <a:p>
            <a:pPr lvl="1"/>
            <a:r>
              <a:rPr lang="en-US" b="0" dirty="0"/>
              <a:t>Midpoint between the two central observations Med[1,2,4,6,8,9,14,17] = (6+8)/2=7</a:t>
            </a: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V="1">
            <a:off x="8057760" y="5020914"/>
            <a:ext cx="0" cy="3810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  <p:bldP spid="430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2407" y="4110054"/>
            <a:ext cx="3372787" cy="188841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1803788"/>
            <a:ext cx="7455408" cy="4322377"/>
          </a:xfrm>
        </p:spPr>
        <p:txBody>
          <a:bodyPr/>
          <a:lstStyle/>
          <a:p>
            <a:r>
              <a:rPr lang="en-US" dirty="0"/>
              <a:t>The mean and median measure the </a:t>
            </a:r>
            <a:r>
              <a:rPr lang="en-US" b="1" dirty="0">
                <a:solidFill>
                  <a:srgbClr val="215C4E"/>
                </a:solidFill>
              </a:rPr>
              <a:t>central tendency </a:t>
            </a:r>
            <a:r>
              <a:rPr lang="en-US" dirty="0"/>
              <a:t>of data</a:t>
            </a:r>
          </a:p>
          <a:p>
            <a:r>
              <a:rPr lang="en-US" dirty="0"/>
              <a:t>Generally, the </a:t>
            </a:r>
            <a:r>
              <a:rPr lang="en-US" b="1" dirty="0">
                <a:solidFill>
                  <a:srgbClr val="215C4E"/>
                </a:solidFill>
              </a:rPr>
              <a:t>center</a:t>
            </a:r>
            <a:r>
              <a:rPr lang="en-US" dirty="0"/>
              <a:t> of of a dataset is a point in its range that is close to the data.</a:t>
            </a:r>
          </a:p>
          <a:p>
            <a:r>
              <a:rPr lang="en-US" dirty="0"/>
              <a:t>Close?  Need a </a:t>
            </a:r>
            <a:r>
              <a:rPr lang="en-US" b="1" dirty="0">
                <a:solidFill>
                  <a:srgbClr val="215C4E"/>
                </a:solidFill>
              </a:rPr>
              <a:t>distance metric </a:t>
            </a:r>
            <a:r>
              <a:rPr lang="en-US" dirty="0"/>
              <a:t>between two points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2.</a:t>
            </a:r>
          </a:p>
          <a:p>
            <a:endParaRPr lang="en-US" baseline="-25000" dirty="0"/>
          </a:p>
          <a:p>
            <a:r>
              <a:rPr lang="en-US" dirty="0"/>
              <a:t>We’ve talked about some already!</a:t>
            </a:r>
          </a:p>
          <a:p>
            <a:pPr lvl="1"/>
            <a:r>
              <a:rPr lang="en-US" b="0" dirty="0"/>
              <a:t>Absolute deviation: | x</a:t>
            </a:r>
            <a:r>
              <a:rPr lang="en-US" b="0" baseline="-25000" dirty="0"/>
              <a:t>1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x</a:t>
            </a:r>
            <a:r>
              <a:rPr lang="en-US" b="0" baseline="-25000" dirty="0"/>
              <a:t>2</a:t>
            </a:r>
            <a:r>
              <a:rPr lang="en-US" b="0" dirty="0"/>
              <a:t> |</a:t>
            </a:r>
          </a:p>
          <a:p>
            <a:pPr lvl="1"/>
            <a:r>
              <a:rPr lang="en-US" b="0" dirty="0"/>
              <a:t>Squared deviation: (x</a:t>
            </a:r>
            <a:r>
              <a:rPr lang="en-US" b="0" baseline="-25000" dirty="0"/>
              <a:t>1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x</a:t>
            </a:r>
            <a:r>
              <a:rPr lang="en-US" b="0" baseline="-25000" dirty="0"/>
              <a:t>2</a:t>
            </a:r>
            <a:r>
              <a:rPr lang="en-US" b="0" dirty="0"/>
              <a:t>)</a:t>
            </a:r>
            <a:r>
              <a:rPr lang="en-US" b="0" baseline="30000" dirty="0"/>
              <a:t>2</a:t>
            </a:r>
          </a:p>
          <a:p>
            <a:endParaRPr lang="en-US" dirty="0"/>
          </a:p>
          <a:p>
            <a:r>
              <a:rPr lang="en-US" dirty="0"/>
              <a:t>We’ll define the center based on these metrics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1C014D-66BE-B441-B0F8-71B5C45F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center?</a:t>
            </a:r>
          </a:p>
        </p:txBody>
      </p:sp>
    </p:spTree>
    <p:extLst>
      <p:ext uri="{BB962C8B-B14F-4D97-AF65-F5344CB8AC3E}">
        <p14:creationId xmlns:p14="http://schemas.microsoft.com/office/powerpoint/2010/main" val="61487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1770089"/>
          </a:xfrm>
        </p:spPr>
        <p:txBody>
          <a:bodyPr/>
          <a:lstStyle/>
          <a:p>
            <a:r>
              <a:rPr lang="en-US" dirty="0"/>
              <a:t>53,940 measurements of diamonds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384" y="2111432"/>
            <a:ext cx="5893632" cy="420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818" y="6475752"/>
            <a:ext cx="999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More info:  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https://en.wikipedia.org/wiki/Diamond_(gemstone)#Gemological_characteristics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3963" y="2184202"/>
            <a:ext cx="2539343" cy="1829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98571A5-20AF-204D-BF92-523B9301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 this part</a:t>
            </a:r>
          </a:p>
        </p:txBody>
      </p:sp>
    </p:spTree>
    <p:extLst>
      <p:ext uri="{BB962C8B-B14F-4D97-AF65-F5344CB8AC3E}">
        <p14:creationId xmlns:p14="http://schemas.microsoft.com/office/powerpoint/2010/main" val="27594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2009931"/>
          </a:xfrm>
        </p:spPr>
        <p:txBody>
          <a:bodyPr/>
          <a:lstStyle/>
          <a:p>
            <a:r>
              <a:rPr lang="en-US" dirty="0"/>
              <a:t>Define a center point </a:t>
            </a:r>
            <a:r>
              <a:rPr lang="el-GR" dirty="0"/>
              <a:t>μ</a:t>
            </a:r>
            <a:r>
              <a:rPr lang="el-GR" b="0" dirty="0"/>
              <a:t> </a:t>
            </a:r>
            <a:r>
              <a:rPr lang="en-US" dirty="0"/>
              <a:t>based on some function of the distance from each data point to that center point</a:t>
            </a:r>
          </a:p>
          <a:p>
            <a:pPr lvl="1"/>
            <a:r>
              <a:rPr lang="en-US" b="0" dirty="0"/>
              <a:t>Residual sum of squares (RSS) for a point </a:t>
            </a:r>
            <a:r>
              <a:rPr lang="el-GR" b="0" dirty="0"/>
              <a:t>μ</a:t>
            </a:r>
            <a:r>
              <a:rPr lang="en-US" b="0" dirty="0"/>
              <a:t>: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1" y="2863332"/>
            <a:ext cx="3466163" cy="1145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93" y="4009011"/>
            <a:ext cx="3785461" cy="2703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75686" y="4760796"/>
            <a:ext cx="337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what should our estimate of the “center” of this dataset be, based on the RSS metric?</a:t>
            </a:r>
          </a:p>
          <a:p>
            <a:r>
              <a:rPr lang="en-US" dirty="0"/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190211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Rest of Semester Schedule</a:t>
            </a:r>
          </a:p>
          <a:p>
            <a:endParaRPr lang="en-US" dirty="0"/>
          </a:p>
          <a:p>
            <a:r>
              <a:rPr lang="en-US" dirty="0"/>
              <a:t>Lab 8 Review</a:t>
            </a:r>
          </a:p>
          <a:p>
            <a:endParaRPr lang="en-US" dirty="0"/>
          </a:p>
          <a:p>
            <a:r>
              <a:rPr lang="en-US" dirty="0"/>
              <a:t>More EDA/Stats!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the point </a:t>
            </a:r>
            <a:r>
              <a:rPr lang="el-GR" dirty="0"/>
              <a:t>μ</a:t>
            </a:r>
            <a:r>
              <a:rPr lang="en-US" b="0" dirty="0"/>
              <a:t> </a:t>
            </a:r>
            <a:r>
              <a:rPr lang="en-US" dirty="0"/>
              <a:t>that minimizes the RSS   ??????????</a:t>
            </a:r>
          </a:p>
          <a:p>
            <a:r>
              <a:rPr lang="en-US" b="0" dirty="0"/>
              <a:t>Find the derivative of RSS and set it to zero, solve for </a:t>
            </a:r>
            <a:r>
              <a:rPr lang="el-GR" b="0" dirty="0"/>
              <a:t>μ</a:t>
            </a:r>
            <a:r>
              <a:rPr lang="en-US" b="0" dirty="0"/>
              <a:t>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643981"/>
            <a:ext cx="32639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2643981"/>
            <a:ext cx="38354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280" y="4183062"/>
            <a:ext cx="4445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19" y="1524318"/>
            <a:ext cx="44450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209" y="2934018"/>
            <a:ext cx="30861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189" y="4128446"/>
            <a:ext cx="29337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199" y="5525446"/>
            <a:ext cx="24638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595" y="2540653"/>
            <a:ext cx="4984481" cy="35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derivative to zero and solve for </a:t>
            </a:r>
            <a:r>
              <a:rPr lang="el-GR" dirty="0"/>
              <a:t>μ</a:t>
            </a:r>
            <a:r>
              <a:rPr lang="en-US" dirty="0"/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2190750"/>
            <a:ext cx="2882900" cy="247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38" y="2070100"/>
            <a:ext cx="2108200" cy="135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989" y="3321773"/>
            <a:ext cx="2349500" cy="1435100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 flipV="1">
            <a:off x="4876800" y="2749551"/>
            <a:ext cx="1743856" cy="118983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408421" y="4976734"/>
            <a:ext cx="7060367" cy="16039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mean is the point</a:t>
            </a:r>
            <a:r>
              <a:rPr lang="el-GR" sz="3200" dirty="0"/>
              <a:t> μ</a:t>
            </a:r>
            <a:r>
              <a:rPr lang="en-US" sz="3200" dirty="0"/>
              <a:t> that minimizes the RSS for a dataset.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06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308" y="2142663"/>
            <a:ext cx="356638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2794" y="2187633"/>
            <a:ext cx="3576393" cy="2286000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5586334" y="2908093"/>
            <a:ext cx="914400" cy="42254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408421" y="4976734"/>
            <a:ext cx="7060367" cy="16039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mean is the point</a:t>
            </a:r>
            <a:r>
              <a:rPr lang="el-GR" sz="3200" dirty="0"/>
              <a:t> μ</a:t>
            </a:r>
            <a:r>
              <a:rPr lang="en-US" sz="3200" dirty="0"/>
              <a:t> that minimizes the RSS for a dataset.</a:t>
            </a:r>
            <a:r>
              <a:rPr lang="en-US" dirty="0"/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7576097" y="289505"/>
            <a:ext cx="2837070" cy="151400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 about a weighted average ???????</a:t>
            </a:r>
          </a:p>
        </p:txBody>
      </p:sp>
    </p:spTree>
    <p:extLst>
      <p:ext uri="{BB962C8B-B14F-4D97-AF65-F5344CB8AC3E}">
        <p14:creationId xmlns:p14="http://schemas.microsoft.com/office/powerpoint/2010/main" val="15604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center point </a:t>
            </a:r>
            <a:r>
              <a:rPr lang="en-US" i="1" dirty="0"/>
              <a:t>m</a:t>
            </a:r>
            <a:r>
              <a:rPr lang="el-GR" b="0" dirty="0"/>
              <a:t> </a:t>
            </a:r>
            <a:r>
              <a:rPr lang="en-US" dirty="0"/>
              <a:t>based on some function of the distance from each data point to that center point.</a:t>
            </a:r>
          </a:p>
          <a:p>
            <a:pPr lvl="1"/>
            <a:r>
              <a:rPr lang="en-US" dirty="0"/>
              <a:t>The median </a:t>
            </a:r>
            <a:r>
              <a:rPr lang="en-US" i="1" dirty="0"/>
              <a:t>m</a:t>
            </a:r>
            <a:r>
              <a:rPr lang="en-US" dirty="0"/>
              <a:t> minimizes the sum of absolute differences: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836981"/>
            <a:ext cx="34925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015" y="3952880"/>
            <a:ext cx="4362139" cy="268027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0D47DA6-4B2D-3845-88EF-451684CA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Median Revisited</a:t>
            </a:r>
          </a:p>
        </p:txBody>
      </p:sp>
    </p:spTree>
    <p:extLst>
      <p:ext uri="{BB962C8B-B14F-4D97-AF65-F5344CB8AC3E}">
        <p14:creationId xmlns:p14="http://schemas.microsoft.com/office/powerpoint/2010/main" val="20611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685801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/>
              <a:t>Mean != Median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59" y="1600202"/>
            <a:ext cx="7250555" cy="50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75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175" name="Text Box 9"/>
          <p:cNvSpPr txBox="1">
            <a:spLocks noChangeArrowheads="1"/>
          </p:cNvSpPr>
          <p:nvPr/>
        </p:nvSpPr>
        <p:spPr bwMode="auto">
          <a:xfrm>
            <a:off x="7689791" y="2063472"/>
            <a:ext cx="2667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Monthly Earnings</a:t>
            </a:r>
            <a:br>
              <a:rPr lang="en-US" dirty="0"/>
            </a:br>
            <a:r>
              <a:rPr lang="en-US" dirty="0"/>
              <a:t>N = 595, </a:t>
            </a:r>
            <a:br>
              <a:rPr lang="en-US" dirty="0"/>
            </a:br>
            <a:r>
              <a:rPr lang="en-US" dirty="0"/>
              <a:t>Median = 800</a:t>
            </a:r>
            <a:br>
              <a:rPr lang="en-US" dirty="0"/>
            </a:br>
            <a:r>
              <a:rPr lang="en-US" dirty="0"/>
              <a:t>Mean    = 883</a:t>
            </a:r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2057401"/>
            <a:ext cx="5268516" cy="270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62400" y="3048001"/>
            <a:ext cx="3200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These data are skewed to the </a:t>
            </a:r>
            <a:r>
              <a:rPr lang="en-US" sz="1400" b="1" dirty="0">
                <a:solidFill>
                  <a:schemeClr val="tx2"/>
                </a:solidFill>
              </a:rPr>
              <a:t>right</a:t>
            </a:r>
            <a:r>
              <a:rPr lang="en-US" sz="1400" b="1" dirty="0"/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31067" y="4419601"/>
            <a:ext cx="1094282" cy="944051"/>
            <a:chOff x="907067" y="4419600"/>
            <a:chExt cx="1094282" cy="944051"/>
          </a:xfrm>
        </p:grpSpPr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V="1">
              <a:off x="1854437" y="44196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7067" y="4994319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Median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63440" y="4419601"/>
            <a:ext cx="1094282" cy="944051"/>
            <a:chOff x="1939440" y="4419600"/>
            <a:chExt cx="1094282" cy="944051"/>
          </a:xfrm>
        </p:grpSpPr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2063809" y="44196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39440" y="4994319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Mean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4325809" y="4886793"/>
            <a:ext cx="5742585" cy="18391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The mean will exceed the median when the distribution is skewed to the right.</a:t>
            </a:r>
          </a:p>
          <a:p>
            <a:pPr>
              <a:spcBef>
                <a:spcPct val="50000"/>
              </a:spcBef>
            </a:pPr>
            <a:r>
              <a:rPr lang="en-US" sz="2000" b="1" dirty="0"/>
              <a:t>Skewness is in the direction of the </a:t>
            </a:r>
            <a:r>
              <a:rPr lang="en-US" sz="2000" b="1" dirty="0">
                <a:solidFill>
                  <a:srgbClr val="FF6A00"/>
                </a:solidFill>
              </a:rPr>
              <a:t>long tail</a:t>
            </a:r>
          </a:p>
        </p:txBody>
      </p:sp>
    </p:spTree>
    <p:extLst>
      <p:ext uri="{BB962C8B-B14F-4D97-AF65-F5344CB8AC3E}">
        <p14:creationId xmlns:p14="http://schemas.microsoft.com/office/powerpoint/2010/main" val="153697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  <p:bldP spid="3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A900A-D19E-4444-B2A3-C337BB4D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Visual Guide to Skew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0E2FDD-4A39-B140-A294-90131EF3E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207" y="1803788"/>
            <a:ext cx="3979364" cy="4322377"/>
          </a:xfrm>
        </p:spPr>
        <p:txBody>
          <a:bodyPr/>
          <a:lstStyle/>
          <a:p>
            <a:r>
              <a:rPr lang="en-US" dirty="0"/>
              <a:t>We skew in the direction of the long tail.</a:t>
            </a:r>
          </a:p>
          <a:p>
            <a:endParaRPr lang="en-US" sz="1200" dirty="0"/>
          </a:p>
          <a:p>
            <a:r>
              <a:rPr lang="en-US" sz="1200" dirty="0"/>
              <a:t>Image: </a:t>
            </a:r>
            <a:r>
              <a:rPr lang="en-US" sz="1200" dirty="0">
                <a:hlinkClick r:id="rId2"/>
              </a:rPr>
              <a:t>https://guides.douglascollege.ca/c.php?g=408742&amp;p=2970198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C6986-95F3-E540-A3CD-F4278D5104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581D3-D260-E144-AF6E-7E5BB3EC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6" y="1801744"/>
            <a:ext cx="6024187" cy="452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3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Skewness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83254" y="4372332"/>
            <a:ext cx="6697571" cy="2390931"/>
            <a:chOff x="2293493" y="4482059"/>
            <a:chExt cx="6697571" cy="239093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3493" y="5540115"/>
              <a:ext cx="2308484" cy="13328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3256" y="4482059"/>
              <a:ext cx="1707808" cy="23909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9406" y="5207958"/>
              <a:ext cx="1593850" cy="16650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127" y="4935230"/>
              <a:ext cx="1291839" cy="1937759"/>
            </a:xfrm>
            <a:prstGeom prst="rect">
              <a:avLst/>
            </a:prstGeom>
          </p:spPr>
        </p:pic>
      </p:grp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 observations distort means but not medians.</a:t>
            </a:r>
          </a:p>
          <a:p>
            <a:r>
              <a:rPr lang="en-US" dirty="0"/>
              <a:t>Outlying observations distort the mean:</a:t>
            </a:r>
          </a:p>
          <a:p>
            <a:pPr lvl="1"/>
            <a:r>
              <a:rPr lang="en-US" b="0" dirty="0"/>
              <a:t>Med  [1,2,4,6,8,9,17] = 6</a:t>
            </a:r>
          </a:p>
          <a:p>
            <a:pPr lvl="1"/>
            <a:r>
              <a:rPr lang="en-US" b="0" dirty="0"/>
              <a:t>Mean[1,2,4,6,8,9,17] = 6.714</a:t>
            </a:r>
            <a:endParaRPr lang="en-US" dirty="0"/>
          </a:p>
          <a:p>
            <a:pPr lvl="1"/>
            <a:r>
              <a:rPr lang="en-US" b="0" dirty="0"/>
              <a:t>Med  [1,2,4,6,8,9,</a:t>
            </a:r>
            <a:r>
              <a:rPr lang="en-US" b="0" dirty="0">
                <a:solidFill>
                  <a:schemeClr val="tx2"/>
                </a:solidFill>
              </a:rPr>
              <a:t>17000</a:t>
            </a:r>
            <a:r>
              <a:rPr lang="en-US" b="0" dirty="0"/>
              <a:t>] = 6 (still)</a:t>
            </a:r>
          </a:p>
          <a:p>
            <a:pPr lvl="1"/>
            <a:r>
              <a:rPr lang="en-US" b="0" dirty="0"/>
              <a:t>Mean[1,2,4,6,8,9,</a:t>
            </a:r>
            <a:r>
              <a:rPr lang="en-US" b="0" dirty="0">
                <a:solidFill>
                  <a:schemeClr val="tx2"/>
                </a:solidFill>
              </a:rPr>
              <a:t>17000</a:t>
            </a:r>
            <a:r>
              <a:rPr lang="en-US" b="0" dirty="0"/>
              <a:t>] = 2432.8 (!)</a:t>
            </a:r>
          </a:p>
          <a:p>
            <a:pPr lvl="1"/>
            <a:endParaRPr lang="en-US" b="0" dirty="0"/>
          </a:p>
          <a:p>
            <a:r>
              <a:rPr lang="en-US" dirty="0"/>
              <a:t>Typically occurs when there are some outlying observations, such as </a:t>
            </a:r>
            <a:br>
              <a:rPr lang="en-US" dirty="0"/>
            </a:br>
            <a:r>
              <a:rPr lang="en-US" dirty="0"/>
              <a:t>in cross sections of income or wealth and/or when the sample </a:t>
            </a:r>
            <a:br>
              <a:rPr lang="en-US" dirty="0"/>
            </a:br>
            <a:r>
              <a:rPr lang="en-US" dirty="0"/>
              <a:t>is not very large.</a:t>
            </a:r>
          </a:p>
        </p:txBody>
      </p:sp>
    </p:spTree>
    <p:extLst>
      <p:ext uri="{BB962C8B-B14F-4D97-AF65-F5344CB8AC3E}">
        <p14:creationId xmlns:p14="http://schemas.microsoft.com/office/powerpoint/2010/main" val="76588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1" y="762000"/>
            <a:ext cx="57435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7080" y="1478281"/>
            <a:ext cx="52578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2608" y="5382768"/>
            <a:ext cx="56864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 bwMode="auto">
          <a:xfrm>
            <a:off x="3429000" y="3429000"/>
            <a:ext cx="1752600" cy="1371600"/>
          </a:xfrm>
          <a:prstGeom prst="rect">
            <a:avLst/>
          </a:prstGeom>
          <a:solidFill>
            <a:srgbClr val="99CC00">
              <a:alpha val="16078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352800" y="5410200"/>
            <a:ext cx="5562600" cy="990600"/>
          </a:xfrm>
          <a:prstGeom prst="rect">
            <a:avLst/>
          </a:prstGeom>
          <a:solidFill>
            <a:srgbClr val="99CC00">
              <a:alpha val="16078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6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4244148" y="4169220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0" y="1969812"/>
            <a:ext cx="5853112" cy="397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6031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Both data sets have a mean of about 100.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733800" y="3581400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35A84A-94AF-D44E-B061-10E046D4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 Needed!</a:t>
            </a:r>
          </a:p>
        </p:txBody>
      </p:sp>
    </p:spTree>
    <p:extLst>
      <p:ext uri="{BB962C8B-B14F-4D97-AF65-F5344CB8AC3E}">
        <p14:creationId xmlns:p14="http://schemas.microsoft.com/office/powerpoint/2010/main" val="301064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861279" y="3068321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0242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279" y="3068321"/>
                        <a:ext cx="5486400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8"/>
          <p:cNvSpPr txBox="1">
            <a:spLocks noChangeArrowheads="1"/>
          </p:cNvSpPr>
          <p:nvPr/>
        </p:nvSpPr>
        <p:spPr bwMode="auto">
          <a:xfrm>
            <a:off x="7601262" y="3068321"/>
            <a:ext cx="3462977" cy="23083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We quantify the variation of the values around the mean.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Note the </a:t>
            </a:r>
            <a:r>
              <a:rPr lang="en-US" b="1" dirty="0">
                <a:solidFill>
                  <a:schemeClr val="tx2"/>
                </a:solidFill>
              </a:rPr>
              <a:t>range</a:t>
            </a:r>
            <a:r>
              <a:rPr lang="en-US" b="1" dirty="0"/>
              <a:t> is from 1.05 to 2.70.  This gives an idea where the data lie.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The mean plus a measure of the variation do the same job.</a:t>
            </a:r>
          </a:p>
        </p:txBody>
      </p:sp>
      <p:sp>
        <p:nvSpPr>
          <p:cNvPr id="10246" name="Line 9"/>
          <p:cNvSpPr>
            <a:spLocks noChangeShapeType="1"/>
          </p:cNvSpPr>
          <p:nvPr/>
        </p:nvSpPr>
        <p:spPr bwMode="auto">
          <a:xfrm>
            <a:off x="4920521" y="5856001"/>
            <a:ext cx="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861280" y="1676400"/>
            <a:ext cx="8534400" cy="133882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30 hours of average defect data on sets of circuit boards.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1.45  1.65  1.50  2.25  1.65  1.60  2.30  2.20  2.70  1.70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2.35  1.70  1.90  1.45  1.40  2.60  2.05  1.70  1.05  2.35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1.90  1.55  1.95  1.60  2.05  2.05  1.70  2.30  1.30  2.35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EBFE7-69B8-A141-BB01-9BEA202C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15C4E"/>
                </a:solidFill>
              </a:rPr>
              <a:t>Dispersion</a:t>
            </a:r>
            <a:r>
              <a:rPr lang="en-US" dirty="0"/>
              <a:t> of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289520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uild="p"/>
      <p:bldP spid="102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Range as a Measure of Dispersion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  <a:br>
              <a:rPr lang="en-US" dirty="0"/>
            </a:br>
            <a:r>
              <a:rPr lang="en-US" dirty="0"/>
              <a:t>????????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752600"/>
            <a:ext cx="5853112" cy="397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4182" y="5708442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data sets both have 1,000 observations </a:t>
            </a:r>
            <a:br>
              <a:rPr lang="en-US" dirty="0"/>
            </a:br>
            <a:r>
              <a:rPr lang="en-US" dirty="0"/>
              <a:t>that range from about 10 to about 180.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5257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215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93263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5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 = s</a:t>
            </a:r>
            <a:r>
              <a:rPr lang="en-US" baseline="-25000" dirty="0"/>
              <a:t>X</a:t>
            </a:r>
            <a:r>
              <a:rPr lang="en-US" baseline="30000" dirty="0"/>
              <a:t>2</a:t>
            </a:r>
            <a:r>
              <a:rPr lang="en-US" dirty="0"/>
              <a:t> =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Standard deviation = </a:t>
            </a:r>
            <a:r>
              <a:rPr lang="en-US" dirty="0" err="1"/>
              <a:t>s</a:t>
            </a:r>
            <a:r>
              <a:rPr lang="en-US" baseline="-25000" dirty="0" err="1"/>
              <a:t>X</a:t>
            </a:r>
            <a:r>
              <a:rPr lang="en-US" dirty="0"/>
              <a:t> =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variance is commonly used statistic for spread </a:t>
            </a:r>
          </a:p>
          <a:p>
            <a:pPr lvl="1"/>
            <a:r>
              <a:rPr lang="en-US" b="0" dirty="0"/>
              <a:t>What are the units of the variance ??????????</a:t>
            </a:r>
          </a:p>
          <a:p>
            <a:endParaRPr lang="en-US" dirty="0"/>
          </a:p>
          <a:p>
            <a:r>
              <a:rPr lang="en-US" dirty="0"/>
              <a:t>Standard deviation “fixes this,” can be used as an </a:t>
            </a:r>
            <a:r>
              <a:rPr lang="en-US" b="1" dirty="0">
                <a:solidFill>
                  <a:srgbClr val="215C4E"/>
                </a:solidFill>
              </a:rPr>
              <a:t>interpretable unit of measurement.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258" y="1640530"/>
            <a:ext cx="20574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828144" y="6475751"/>
            <a:ext cx="737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Why n-1?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nebula.deanza.edu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/~bloom/math10/m10divideby_nminus1.pdf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126" y="1562418"/>
            <a:ext cx="1676400" cy="87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265" y="2813050"/>
            <a:ext cx="1955800" cy="12319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04526" y="1812566"/>
            <a:ext cx="655818" cy="37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123A2B-46FF-EB41-91CD-63DBC1FF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&amp; STDEV:  Univariate Measures of dispersion</a:t>
            </a:r>
          </a:p>
        </p:txBody>
      </p:sp>
    </p:spTree>
    <p:extLst>
      <p:ext uri="{BB962C8B-B14F-4D97-AF65-F5344CB8AC3E}">
        <p14:creationId xmlns:p14="http://schemas.microsoft.com/office/powerpoint/2010/main" val="346996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uiExpand="1" build="p"/>
      <p:bldP spid="24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13A5-9B37-3841-AD71-0D9404EA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Remember: we are typically calculating the mean / median / variance / </a:t>
            </a:r>
            <a:r>
              <a:rPr lang="en-US" dirty="0" err="1"/>
              <a:t>etc</a:t>
            </a:r>
            <a:r>
              <a:rPr lang="en-US" dirty="0"/>
              <a:t> of a </a:t>
            </a:r>
            <a:r>
              <a:rPr lang="en-US" b="1" dirty="0">
                <a:solidFill>
                  <a:srgbClr val="215C4E"/>
                </a:solidFill>
              </a:rPr>
              <a:t>sample</a:t>
            </a:r>
            <a:r>
              <a:rPr lang="en-US" dirty="0"/>
              <a:t> of a population.</a:t>
            </a:r>
          </a:p>
          <a:p>
            <a:pPr lvl="1"/>
            <a:r>
              <a:rPr lang="en-US" b="0" dirty="0"/>
              <a:t>Want that {mean, median, variance, …} to be an “unbiased” estimate of the true population’s {mean, median, variance, …}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rgbClr val="215C4E"/>
                </a:solidFill>
              </a:rPr>
              <a:t>Unbiased?  Consider variance …</a:t>
            </a:r>
          </a:p>
          <a:p>
            <a:pPr marL="968375" lvl="1" indent="-457200">
              <a:buFont typeface="+mj-lt"/>
              <a:buAutoNum type="arabicPeriod"/>
            </a:pPr>
            <a:r>
              <a:rPr lang="en-US" b="0" dirty="0"/>
              <a:t>Look at every possible sample of the population</a:t>
            </a:r>
          </a:p>
          <a:p>
            <a:pPr marL="968375" lvl="1" indent="-457200">
              <a:buFont typeface="+mj-lt"/>
              <a:buAutoNum type="arabicPeriod"/>
            </a:pPr>
            <a:r>
              <a:rPr lang="en-US" b="0" dirty="0"/>
              <a:t>Compute sample variance of each population </a:t>
            </a:r>
          </a:p>
          <a:p>
            <a:pPr marL="968375" lvl="1" indent="-457200">
              <a:buFont typeface="+mj-lt"/>
              <a:buAutoNum type="arabicPeriod"/>
            </a:pPr>
            <a:r>
              <a:rPr lang="en-US" b="0" dirty="0"/>
              <a:t>Is the average of those variances equal to the population variance?  If so, then this is an “unbiased” estimator.</a:t>
            </a:r>
          </a:p>
          <a:p>
            <a:endParaRPr lang="en-US" dirty="0"/>
          </a:p>
          <a:p>
            <a:r>
              <a:rPr lang="en-US" dirty="0"/>
              <a:t>Extra Reading: </a:t>
            </a:r>
            <a:r>
              <a:rPr lang="en-US" dirty="0">
                <a:hlinkClick r:id="rId2"/>
              </a:rPr>
              <a:t>https://en.wikipedia.org/wiki/Bias_of_an_estimator</a:t>
            </a:r>
            <a:endParaRPr lang="en-US" dirty="0"/>
          </a:p>
          <a:p>
            <a:endParaRPr lang="en-US" b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74069F-7A43-3B46-8433-C72341B6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Variance, Aside: Why Divide by n-1?</a:t>
            </a:r>
          </a:p>
        </p:txBody>
      </p:sp>
    </p:spTree>
    <p:extLst>
      <p:ext uri="{BB962C8B-B14F-4D97-AF65-F5344CB8AC3E}">
        <p14:creationId xmlns:p14="http://schemas.microsoft.com/office/powerpoint/2010/main" val="181886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3AEE-B648-724A-9886-E571F082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Variance, Aside: Why Divide by n-1?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3639-5183-CD4F-B9AD-270CF5C24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0"/>
            <a:ext cx="8991600" cy="4776216"/>
          </a:xfrm>
        </p:spPr>
        <p:txBody>
          <a:bodyPr/>
          <a:lstStyle/>
          <a:p>
            <a:r>
              <a:rPr lang="en-US" dirty="0"/>
              <a:t>Dividing by n-1 in the sample variance computation leads to an unbiased estimate of the population variance</a:t>
            </a:r>
          </a:p>
          <a:p>
            <a:endParaRPr lang="en-US" dirty="0"/>
          </a:p>
          <a:p>
            <a:r>
              <a:rPr lang="en-US" dirty="0"/>
              <a:t>Intuition.  Fix a sample …</a:t>
            </a:r>
          </a:p>
          <a:p>
            <a:pPr lvl="1"/>
            <a:r>
              <a:rPr lang="en-US" b="0" dirty="0"/>
              <a:t>Variance measures distribution around a mean</a:t>
            </a:r>
          </a:p>
          <a:p>
            <a:pPr lvl="1"/>
            <a:r>
              <a:rPr lang="en-US" b="0" dirty="0"/>
              <a:t>Sampled values are, on average, closer to sample mean than to true population mean</a:t>
            </a:r>
          </a:p>
          <a:p>
            <a:pPr lvl="1"/>
            <a:r>
              <a:rPr lang="en-US" b="0" dirty="0"/>
              <a:t>So, we will underestimate the true variance slightly</a:t>
            </a:r>
          </a:p>
          <a:p>
            <a:pPr lvl="1"/>
            <a:r>
              <a:rPr lang="en-US" b="0" dirty="0"/>
              <a:t>Using n-1 instead of n makes our variance calculation bigger</a:t>
            </a:r>
          </a:p>
          <a:p>
            <a:pPr lvl="1"/>
            <a:endParaRPr lang="en-US" b="0" dirty="0"/>
          </a:p>
          <a:p>
            <a:r>
              <a:rPr lang="en-US" dirty="0"/>
              <a:t>This “embiggening” impacts smaller </a:t>
            </a:r>
            <a:r>
              <a:rPr lang="en-US" i="1" dirty="0"/>
              <a:t>n</a:t>
            </a:r>
            <a:r>
              <a:rPr lang="en-US" dirty="0"/>
              <a:t> more than larger </a:t>
            </a:r>
            <a:r>
              <a:rPr lang="en-US" i="1" dirty="0"/>
              <a:t>n</a:t>
            </a:r>
          </a:p>
          <a:p>
            <a:pPr lvl="1"/>
            <a:r>
              <a:rPr lang="en-US" b="0" dirty="0"/>
              <a:t>Larger samples are better estimates of population</a:t>
            </a:r>
          </a:p>
          <a:p>
            <a:pPr lvl="1"/>
            <a:r>
              <a:rPr lang="en-US" b="0" dirty="0"/>
              <a:t>If sample </a:t>
            </a:r>
            <a:r>
              <a:rPr lang="en-US" b="0" dirty="0">
                <a:solidFill>
                  <a:schemeClr val="tx2"/>
                </a:solidFill>
              </a:rPr>
              <a:t>is</a:t>
            </a:r>
            <a:r>
              <a:rPr lang="en-US" b="0" dirty="0"/>
              <a:t> the population, just divide by </a:t>
            </a:r>
            <a:r>
              <a:rPr lang="en-US" b="0" i="1" dirty="0"/>
              <a:t>n</a:t>
            </a:r>
            <a:r>
              <a:rPr lang="en-US" b="0" dirty="0"/>
              <a:t>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4727B-13AD-BA4F-8C85-94BF2C88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45" y="2514600"/>
            <a:ext cx="2057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FC724-EC08-9347-A056-235453916A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683281" y="4769485"/>
            <a:ext cx="899119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9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534579"/>
            <a:ext cx="8904157" cy="61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81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922052"/>
              </p:ext>
            </p:extLst>
          </p:nvPr>
        </p:nvGraphicFramePr>
        <p:xfrm>
          <a:off x="146304" y="1716024"/>
          <a:ext cx="5815584" cy="4443482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630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25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SDs</a:t>
                      </a:r>
                    </a:p>
                  </a:txBody>
                  <a:tcPr marL="27185" marR="27185" marT="27185" marB="2718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dirty="0">
                          <a:effectLst/>
                        </a:rPr>
                        <a:t>Proportion</a:t>
                      </a:r>
                    </a:p>
                  </a:txBody>
                  <a:tcPr marL="27185" marR="27185" marT="27185" marB="2718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Interpretation</a:t>
                      </a:r>
                    </a:p>
                  </a:txBody>
                  <a:tcPr marL="27185" marR="27185" marT="27185" marB="2718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000">
                          <a:effectLst/>
                        </a:rPr>
                        <a:t>0.68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68%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1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l" fontAlgn="t"/>
                      <a:r>
                        <a:rPr lang="is-IS" sz="2000">
                          <a:effectLst/>
                        </a:rPr>
                        <a:t>2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000" dirty="0">
                          <a:effectLst/>
                        </a:rPr>
                        <a:t>0.95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95%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2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000">
                          <a:effectLst/>
                        </a:rPr>
                        <a:t>0.9973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99.73%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3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4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000">
                          <a:effectLst/>
                        </a:rPr>
                        <a:t>0.999937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99.9937%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4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5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000">
                          <a:effectLst/>
                        </a:rPr>
                        <a:t>0.9999994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99.999943%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5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6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99.9999998% of the data is within </a:t>
                      </a:r>
                      <a:r>
                        <a:rPr lang="en-US" sz="2000" u="none" strike="noStrike" dirty="0">
                          <a:effectLst/>
                        </a:rPr>
                        <a:t>±</a:t>
                      </a:r>
                      <a:r>
                        <a:rPr lang="en-US" sz="2000" dirty="0">
                          <a:effectLst/>
                        </a:rPr>
                        <a:t> 6 </a:t>
                      </a:r>
                      <a:r>
                        <a:rPr lang="en-US" sz="2000" dirty="0" err="1">
                          <a:effectLst/>
                        </a:rPr>
                        <a:t>sds</a:t>
                      </a:r>
                      <a:endParaRPr lang="en-US" sz="20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186C3BE-8AA1-2046-914F-E047E3EF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“standard deviations from the mean” as a unit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D0A71-460E-DC42-9C04-8C5FEA13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178" y="2674368"/>
            <a:ext cx="5843518" cy="29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831" y="0"/>
            <a:ext cx="702633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E34900E-AC18-7F47-8939-56E34BB4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 of data Points?</a:t>
            </a:r>
          </a:p>
        </p:txBody>
      </p:sp>
    </p:spTree>
    <p:extLst>
      <p:ext uri="{BB962C8B-B14F-4D97-AF65-F5344CB8AC3E}">
        <p14:creationId xmlns:p14="http://schemas.microsoft.com/office/powerpoint/2010/main" val="1886478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Y and X vary together</a:t>
            </a:r>
          </a:p>
          <a:p>
            <a:r>
              <a:rPr lang="en-US" dirty="0"/>
              <a:t>Causality vs. Correlation:  Does movement in X “cause” movement in Y in some metaphysical sense?</a:t>
            </a:r>
          </a:p>
          <a:p>
            <a:r>
              <a:rPr lang="en-US" dirty="0"/>
              <a:t>Correlation</a:t>
            </a:r>
          </a:p>
          <a:p>
            <a:pPr lvl="1"/>
            <a:r>
              <a:rPr lang="en-US" b="0" dirty="0"/>
              <a:t>Simultaneous movement through a statistical relationship</a:t>
            </a:r>
          </a:p>
          <a:p>
            <a:pPr lvl="1"/>
            <a:r>
              <a:rPr lang="en-US" b="0" dirty="0"/>
              <a:t>Simultaneous variation “induced” by the variation of a common third effect</a:t>
            </a:r>
          </a:p>
        </p:txBody>
      </p:sp>
    </p:spTree>
    <p:extLst>
      <p:ext uri="{BB962C8B-B14F-4D97-AF65-F5344CB8AC3E}">
        <p14:creationId xmlns:p14="http://schemas.microsoft.com/office/powerpoint/2010/main" val="8122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3788"/>
            <a:ext cx="7041099" cy="432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Seen so far:</a:t>
            </a:r>
          </a:p>
          <a:p>
            <a:pPr lvl="1"/>
            <a:r>
              <a:rPr lang="en-US" b="0" dirty="0"/>
              <a:t>Manipulations that prepare datasets into tidy form.</a:t>
            </a:r>
          </a:p>
          <a:p>
            <a:pPr lvl="1"/>
            <a:r>
              <a:rPr lang="en-US" b="0" dirty="0"/>
              <a:t>Join tables and compute summaries.</a:t>
            </a:r>
          </a:p>
          <a:p>
            <a:pPr lvl="1"/>
            <a:r>
              <a:rPr lang="en-US" b="0" dirty="0"/>
              <a:t>Form relationships between different entities.</a:t>
            </a:r>
          </a:p>
          <a:p>
            <a:pPr lvl="1"/>
            <a:endParaRPr lang="en-US" b="0" dirty="0"/>
          </a:p>
          <a:p>
            <a:r>
              <a:rPr lang="en-US" b="1" dirty="0">
                <a:solidFill>
                  <a:srgbClr val="215C4E"/>
                </a:solidFill>
              </a:rPr>
              <a:t>EDA</a:t>
            </a:r>
            <a:r>
              <a:rPr lang="en-US" dirty="0"/>
              <a:t> is the last step before Big Time Statistics and ML™:</a:t>
            </a:r>
          </a:p>
          <a:p>
            <a:pPr lvl="1"/>
            <a:r>
              <a:rPr lang="en-US" b="0" dirty="0"/>
              <a:t>Want to quickly “get a feel” for the data through summary statistics, visualization</a:t>
            </a:r>
            <a:r>
              <a:rPr lang="en-US" dirty="0"/>
              <a:t>…</a:t>
            </a:r>
            <a:endParaRPr lang="en-US" b="0" dirty="0"/>
          </a:p>
          <a:p>
            <a:pPr lvl="1"/>
            <a:r>
              <a:rPr lang="en-US" b="0" dirty="0"/>
              <a:t>Spot nuances like skew, how distributed the data is, trends, how pairs of variables interact, problems.</a:t>
            </a:r>
          </a:p>
          <a:p>
            <a:pPr lvl="1"/>
            <a:r>
              <a:rPr lang="en-US" b="0" dirty="0"/>
              <a:t>Suggests which Stats/ML assumptions to make and approaches to take.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932" y="2367277"/>
            <a:ext cx="1287979" cy="24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292350" y="1828800"/>
          <a:ext cx="235585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6" name="Bitmap Image" r:id="rId4" imgW="2152951" imgH="3619048" progId="PBrush">
                  <p:embed/>
                </p:oleObj>
              </mc:Choice>
              <mc:Fallback>
                <p:oleObj name="Bitmap Image" r:id="rId4" imgW="2152951" imgH="3619048" progId="PBrush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1828800"/>
                        <a:ext cx="235585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7315201" y="1828800"/>
          <a:ext cx="2366963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name="Bitmap Image" r:id="rId6" imgW="2161905" imgH="3619048" progId="PBrush">
                  <p:embed/>
                </p:oleObj>
              </mc:Choice>
              <mc:Fallback>
                <p:oleObj name="Bitmap Image" r:id="rId6" imgW="2161905" imgH="3619048" progId="PBrush">
                  <p:embed/>
                  <p:pic>
                    <p:nvPicPr>
                      <p:cNvPr id="205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1" y="1828800"/>
                        <a:ext cx="2366963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4802188" y="1828800"/>
          <a:ext cx="2360612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8" name="Bitmap Image" r:id="rId8" imgW="2161905" imgH="3629532" progId="PBrush">
                  <p:embed/>
                </p:oleObj>
              </mc:Choice>
              <mc:Fallback>
                <p:oleObj name="Bitmap Image" r:id="rId8" imgW="2161905" imgH="3629532" progId="PBrush">
                  <p:embed/>
                  <p:pic>
                    <p:nvPicPr>
                      <p:cNvPr id="20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2188" y="1828800"/>
                        <a:ext cx="2360612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4724400" y="1809750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7229475" y="1828800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9677400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7162800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4657725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8CDCF-652E-9B43-8380-90DA9614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Prices &amp; Per Capita Income</a:t>
            </a:r>
          </a:p>
        </p:txBody>
      </p:sp>
    </p:spTree>
    <p:extLst>
      <p:ext uri="{BB962C8B-B14F-4D97-AF65-F5344CB8AC3E}">
        <p14:creationId xmlns:p14="http://schemas.microsoft.com/office/powerpoint/2010/main" val="3145887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3276600" y="1828800"/>
          <a:ext cx="63246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84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28800"/>
                        <a:ext cx="6324600" cy="421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494E4C-5B21-5B45-864F-EBB23BCA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Suggests Positive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19614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5"/>
          <p:cNvGraphicFramePr>
            <a:graphicFrameLocks noChangeAspect="1"/>
          </p:cNvGraphicFramePr>
          <p:nvPr/>
        </p:nvGraphicFramePr>
        <p:xfrm>
          <a:off x="3276600" y="1803400"/>
          <a:ext cx="63246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945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03400"/>
                        <a:ext cx="6324600" cy="421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4724400" y="2566142"/>
            <a:ext cx="3886200" cy="31115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/>
              <a:t>Regression Line: Listing = a + b * </a:t>
            </a:r>
            <a:r>
              <a:rPr lang="en-US" sz="1400" b="1" dirty="0" err="1"/>
              <a:t>IncomePC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39E0F4-AEF5-8941-8D42-0FB3D4FD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Measures Correlation</a:t>
            </a:r>
          </a:p>
        </p:txBody>
      </p:sp>
    </p:spTree>
    <p:extLst>
      <p:ext uri="{BB962C8B-B14F-4D97-AF65-F5344CB8AC3E}">
        <p14:creationId xmlns:p14="http://schemas.microsoft.com/office/powerpoint/2010/main" val="49736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Is Not Causation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Price and income seem to be </a:t>
            </a:r>
            <a:r>
              <a:rPr lang="en-US" b="1" dirty="0">
                <a:solidFill>
                  <a:srgbClr val="215C4E"/>
                </a:solidFill>
              </a:rPr>
              <a:t>positively</a:t>
            </a:r>
            <a:r>
              <a:rPr lang="en-US" dirty="0"/>
              <a:t> correlated.</a:t>
            </a:r>
          </a:p>
          <a:p>
            <a:endParaRPr lang="en-US" dirty="0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2355959" y="2305529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1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5959" y="2305529"/>
                        <a:ext cx="54864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487816" y="6475751"/>
            <a:ext cx="6715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US gasoline prices, 1953-2004, plotted against per-capita US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81585" y="3434913"/>
            <a:ext cx="204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a rise in income </a:t>
            </a:r>
            <a:r>
              <a:rPr lang="en-US" dirty="0">
                <a:solidFill>
                  <a:schemeClr val="tx2"/>
                </a:solidFill>
              </a:rPr>
              <a:t>cause</a:t>
            </a:r>
            <a:r>
              <a:rPr lang="en-US" dirty="0"/>
              <a:t> a rise in gas prices ??????????????</a:t>
            </a:r>
          </a:p>
        </p:txBody>
      </p:sp>
    </p:spTree>
    <p:extLst>
      <p:ext uri="{BB962C8B-B14F-4D97-AF65-F5344CB8AC3E}">
        <p14:creationId xmlns:p14="http://schemas.microsoft.com/office/powerpoint/2010/main" val="392293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768841" y="2743201"/>
          <a:ext cx="4232491" cy="282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2150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841" y="2743201"/>
                        <a:ext cx="4232491" cy="2821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6131777" y="2743201"/>
          <a:ext cx="4232491" cy="282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Graph" r:id="rId6" imgW="5486400" imgH="3657600" progId="MtbGraph.Document">
                  <p:embed/>
                </p:oleObj>
              </mc:Choice>
              <mc:Fallback>
                <p:oleObj name="Graph" r:id="rId6" imgW="5486400" imgH="3657600" progId="MtbGraph.Document">
                  <p:embed/>
                  <p:pic>
                    <p:nvPicPr>
                      <p:cNvPr id="21507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1777" y="2743201"/>
                        <a:ext cx="4232491" cy="2821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888200" y="18105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Not positively “related” to each other; both positively related to “time.”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DDCBF7-3DEA-6442-BEDB-3FCA6815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Hidden Relationship</a:t>
            </a:r>
          </a:p>
        </p:txBody>
      </p:sp>
    </p:spTree>
    <p:extLst>
      <p:ext uri="{BB962C8B-B14F-4D97-AF65-F5344CB8AC3E}">
        <p14:creationId xmlns:p14="http://schemas.microsoft.com/office/powerpoint/2010/main" val="480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“Related” ...?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capture: some variable X varies in the same direction and at the same scale as some other variable 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if:</a:t>
            </a:r>
          </a:p>
          <a:p>
            <a:pPr lvl="1"/>
            <a:r>
              <a:rPr lang="en-US" b="0" dirty="0"/>
              <a:t>X varies in the opposite direction as Y  ????????</a:t>
            </a:r>
          </a:p>
          <a:p>
            <a:pPr lvl="1"/>
            <a:r>
              <a:rPr lang="en-US" b="0" dirty="0"/>
              <a:t>X varies in the same direction as Y  ????????</a:t>
            </a:r>
          </a:p>
          <a:p>
            <a:endParaRPr lang="en-US" dirty="0"/>
          </a:p>
          <a:p>
            <a:r>
              <a:rPr lang="en-US" dirty="0"/>
              <a:t>What are the units of the covariance ????????</a:t>
            </a:r>
          </a:p>
          <a:p>
            <a:endParaRPr lang="en-US" dirty="0"/>
          </a:p>
          <a:p>
            <a:r>
              <a:rPr lang="en-US" dirty="0"/>
              <a:t>Pearson’s correlation coefficient is </a:t>
            </a:r>
            <a:r>
              <a:rPr lang="en-US" b="1" dirty="0">
                <a:solidFill>
                  <a:srgbClr val="215C4E"/>
                </a:solidFill>
              </a:rPr>
              <a:t>unitless</a:t>
            </a:r>
            <a:r>
              <a:rPr lang="en-US" dirty="0"/>
              <a:t> in [-1,+1]: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2224556"/>
            <a:ext cx="37084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850" y="5835650"/>
            <a:ext cx="2552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</a:t>
            </a:r>
          </a:p>
        </p:txBody>
      </p:sp>
      <p:graphicFrame>
        <p:nvGraphicFramePr>
          <p:cNvPr id="23554" name="Object 3"/>
          <p:cNvGraphicFramePr>
            <a:graphicFrameLocks noChangeAspect="1"/>
          </p:cNvGraphicFramePr>
          <p:nvPr/>
        </p:nvGraphicFramePr>
        <p:xfrm>
          <a:off x="3657600" y="1905000"/>
          <a:ext cx="50292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2355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905000"/>
                        <a:ext cx="50292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7"/>
          <p:cNvGraphicFramePr>
            <a:graphicFrameLocks noChangeAspect="1"/>
          </p:cNvGraphicFramePr>
          <p:nvPr/>
        </p:nvGraphicFramePr>
        <p:xfrm>
          <a:off x="8953500" y="3886200"/>
          <a:ext cx="495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Equation" r:id="rId6" imgW="495085" imgH="228501" progId="Equation.DSMT4">
                  <p:embed/>
                </p:oleObj>
              </mc:Choice>
              <mc:Fallback>
                <p:oleObj name="Equation" r:id="rId6" imgW="495085" imgH="228501" progId="Equation.DSMT4">
                  <p:embed/>
                  <p:pic>
                    <p:nvPicPr>
                      <p:cNvPr id="235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0" y="3886200"/>
                        <a:ext cx="4953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8"/>
          <p:cNvGraphicFramePr>
            <a:graphicFrameLocks noChangeAspect="1"/>
          </p:cNvGraphicFramePr>
          <p:nvPr/>
        </p:nvGraphicFramePr>
        <p:xfrm>
          <a:off x="5638800" y="1524000"/>
          <a:ext cx="533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Equation" r:id="rId8" imgW="533169" imgH="203112" progId="Equation.DSMT4">
                  <p:embed/>
                </p:oleObj>
              </mc:Choice>
              <mc:Fallback>
                <p:oleObj name="Equation" r:id="rId8" imgW="533169" imgH="203112" progId="Equation.DSMT4">
                  <p:embed/>
                  <p:pic>
                    <p:nvPicPr>
                      <p:cNvPr id="235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24000"/>
                        <a:ext cx="533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Line 10"/>
          <p:cNvSpPr>
            <a:spLocks noChangeShapeType="1"/>
          </p:cNvSpPr>
          <p:nvPr/>
        </p:nvSpPr>
        <p:spPr bwMode="auto">
          <a:xfrm flipV="1">
            <a:off x="5886450" y="173355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11"/>
          <p:cNvSpPr>
            <a:spLocks noChangeShapeType="1"/>
          </p:cNvSpPr>
          <p:nvPr/>
        </p:nvSpPr>
        <p:spPr bwMode="auto">
          <a:xfrm>
            <a:off x="4457700" y="4010025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Text Box 12"/>
          <p:cNvSpPr txBox="1">
            <a:spLocks noChangeArrowheads="1"/>
          </p:cNvSpPr>
          <p:nvPr/>
        </p:nvSpPr>
        <p:spPr bwMode="auto">
          <a:xfrm>
            <a:off x="3657600" y="5410201"/>
            <a:ext cx="5029200" cy="37306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Income,Listing</a:t>
            </a:r>
            <a:r>
              <a:rPr lang="en-US" b="1"/>
              <a:t> = +0.591</a:t>
            </a:r>
          </a:p>
        </p:txBody>
      </p:sp>
      <p:sp>
        <p:nvSpPr>
          <p:cNvPr id="23561" name="Oval 13"/>
          <p:cNvSpPr>
            <a:spLocks noChangeArrowheads="1"/>
          </p:cNvSpPr>
          <p:nvPr/>
        </p:nvSpPr>
        <p:spPr bwMode="auto">
          <a:xfrm rot="20262123">
            <a:off x="4724400" y="4038600"/>
            <a:ext cx="1295400" cy="685800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Oval 14"/>
          <p:cNvSpPr>
            <a:spLocks noChangeArrowheads="1"/>
          </p:cNvSpPr>
          <p:nvPr/>
        </p:nvSpPr>
        <p:spPr bwMode="auto">
          <a:xfrm rot="20262123">
            <a:off x="5840413" y="3146425"/>
            <a:ext cx="1981200" cy="685800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83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Correlations</a:t>
            </a:r>
          </a:p>
        </p:txBody>
      </p:sp>
      <p:graphicFrame>
        <p:nvGraphicFramePr>
          <p:cNvPr id="24578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651119" y="1734796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7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24578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119" y="1734796"/>
                        <a:ext cx="5486400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7396397" y="1196578"/>
          <a:ext cx="2971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8" name="Graph" r:id="rId6" imgW="5486400" imgH="3657600" progId="MtbGraph.Document">
                  <p:embed/>
                </p:oleObj>
              </mc:Choice>
              <mc:Fallback>
                <p:oleObj name="Graph" r:id="rId6" imgW="5486400" imgH="3657600" progId="MtbGraph.Document">
                  <p:embed/>
                  <p:pic>
                    <p:nvPicPr>
                      <p:cNvPr id="24579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6397" y="1196578"/>
                        <a:ext cx="297180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7396397" y="3779044"/>
          <a:ext cx="2971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9" name="Graph" r:id="rId8" imgW="5486400" imgH="3657600" progId="MtbGraph.Document">
                  <p:embed/>
                </p:oleObj>
              </mc:Choice>
              <mc:Fallback>
                <p:oleObj name="Graph" r:id="rId8" imgW="5486400" imgH="3657600" progId="MtbGraph.Document">
                  <p:embed/>
                  <p:pic>
                    <p:nvPicPr>
                      <p:cNvPr id="2458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6397" y="3779044"/>
                        <a:ext cx="297180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11"/>
          <p:cNvSpPr txBox="1">
            <a:spLocks noChangeArrowheads="1"/>
          </p:cNvSpPr>
          <p:nvPr/>
        </p:nvSpPr>
        <p:spPr bwMode="auto">
          <a:xfrm>
            <a:off x="3200400" y="5419518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+1.0</a:t>
            </a:r>
          </a:p>
        </p:txBody>
      </p:sp>
      <p:sp>
        <p:nvSpPr>
          <p:cNvPr id="24583" name="Text Box 12"/>
          <p:cNvSpPr txBox="1">
            <a:spLocks noChangeArrowheads="1"/>
          </p:cNvSpPr>
          <p:nvPr/>
        </p:nvSpPr>
        <p:spPr bwMode="auto">
          <a:xfrm>
            <a:off x="8331437" y="3196884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0.0</a:t>
            </a:r>
          </a:p>
        </p:txBody>
      </p:sp>
      <p:sp>
        <p:nvSpPr>
          <p:cNvPr id="24584" name="Text Box 13"/>
          <p:cNvSpPr txBox="1">
            <a:spLocks noChangeArrowheads="1"/>
          </p:cNvSpPr>
          <p:nvPr/>
        </p:nvSpPr>
        <p:spPr bwMode="auto">
          <a:xfrm>
            <a:off x="8331437" y="5975692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+0.5</a:t>
            </a:r>
          </a:p>
        </p:txBody>
      </p:sp>
    </p:spTree>
    <p:extLst>
      <p:ext uri="{BB962C8B-B14F-4D97-AF65-F5344CB8AC3E}">
        <p14:creationId xmlns:p14="http://schemas.microsoft.com/office/powerpoint/2010/main" val="278323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  <p:bldP spid="24583" grpId="0"/>
      <p:bldP spid="2458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not causation!!!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24318"/>
            <a:ext cx="8382000" cy="2921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05001" y="4585762"/>
          <a:ext cx="6199729" cy="2000448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360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49148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 dirty="0">
                          <a:effectLst/>
                        </a:rPr>
                        <a:t>2000</a:t>
                      </a:r>
                      <a:endParaRPr lang="is-IS" sz="1100" dirty="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2001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2002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2003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2004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2005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2006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2007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2008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 dirty="0">
                          <a:effectLst/>
                        </a:rPr>
                        <a:t>2009</a:t>
                      </a:r>
                      <a:endParaRPr lang="is-IS" sz="1100" dirty="0">
                        <a:effectLst/>
                      </a:endParaRP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052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Divorce rate in Maine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Divorces per 1000 people (US Census)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4.7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4.6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4.4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4.3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4.1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4.1</a:t>
                      </a: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983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Per capita consumption of margarine (US)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Pounds (USDA)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8.2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7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6.5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>
                          <a:effectLst/>
                        </a:rPr>
                        <a:t>5.3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 dirty="0">
                          <a:effectLst/>
                        </a:rPr>
                        <a:t>5.2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4.6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3.7</a:t>
                      </a: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599356" y="4717469"/>
            <a:ext cx="1349115" cy="420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r=0.993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335779" y="5375697"/>
            <a:ext cx="1876267" cy="420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?????????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5859" y="6580681"/>
            <a:ext cx="428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tylervigen.com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14421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to drive the point home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52" y="1765433"/>
            <a:ext cx="8889167" cy="42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10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1FF2-F691-3D4B-A3DE-A1001AC8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3CF3A-0773-CC45-8961-F0F33B96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03788"/>
            <a:ext cx="9545052" cy="4322377"/>
          </a:xfrm>
        </p:spPr>
        <p:txBody>
          <a:bodyPr/>
          <a:lstStyle/>
          <a:p>
            <a:r>
              <a:rPr lang="en-US" dirty="0"/>
              <a:t>We’ve only done a bit of “Science” so far…</a:t>
            </a:r>
          </a:p>
          <a:p>
            <a:pPr lvl="1"/>
            <a:r>
              <a:rPr lang="en-US" dirty="0"/>
              <a:t>Typically, “Science” is “determining some </a:t>
            </a:r>
            <a:br>
              <a:rPr lang="en-US" dirty="0"/>
            </a:br>
            <a:r>
              <a:rPr lang="en-US" dirty="0"/>
              <a:t>truth about the world….”</a:t>
            </a:r>
          </a:p>
          <a:p>
            <a:endParaRPr lang="en-US" dirty="0"/>
          </a:p>
          <a:p>
            <a:r>
              <a:rPr lang="en-US" dirty="0"/>
              <a:t>Suppose you work for a company that is considering </a:t>
            </a:r>
            <a:br>
              <a:rPr lang="en-US" dirty="0"/>
            </a:br>
            <a:r>
              <a:rPr lang="en-US" dirty="0"/>
              <a:t>a redesign of their website; does their new </a:t>
            </a:r>
            <a:br>
              <a:rPr lang="en-US" dirty="0"/>
            </a:br>
            <a:r>
              <a:rPr lang="en-US" dirty="0"/>
              <a:t>design (design B) offer any statistical advantage </a:t>
            </a:r>
            <a:br>
              <a:rPr lang="en-US" dirty="0"/>
            </a:br>
            <a:r>
              <a:rPr lang="en-US" dirty="0"/>
              <a:t>to their current design (design A)?</a:t>
            </a:r>
          </a:p>
          <a:p>
            <a:endParaRPr lang="en-US" dirty="0"/>
          </a:p>
          <a:p>
            <a:r>
              <a:rPr lang="en-US" dirty="0"/>
              <a:t>In a linear regression, does a certain variable impact the response?</a:t>
            </a:r>
          </a:p>
          <a:p>
            <a:pPr lvl="1"/>
            <a:r>
              <a:rPr lang="en-US" dirty="0"/>
              <a:t>Does energy consumption depend on whether or not a day is a weekday or weekend?</a:t>
            </a:r>
          </a:p>
          <a:p>
            <a:pPr lvl="1"/>
            <a:endParaRPr lang="en-US" dirty="0"/>
          </a:p>
          <a:p>
            <a:r>
              <a:rPr lang="en-US" dirty="0"/>
              <a:t>Both: concerned with making actual statements about the nature of the world.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CBCAF-086F-1B4B-8356-62A9F26640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BED90-E8FF-8440-B76B-46C8CDAAE28A}"/>
              </a:ext>
            </a:extLst>
          </p:cNvPr>
          <p:cNvSpPr txBox="1"/>
          <p:nvPr/>
        </p:nvSpPr>
        <p:spPr>
          <a:xfrm>
            <a:off x="8837715" y="4423356"/>
            <a:ext cx="318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http://cowbirdsinlove.com/46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8ED87-3D2B-4545-968F-BE8C9C2C1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919" y="1022350"/>
            <a:ext cx="4565323" cy="3392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92BFD1-C153-964A-BF84-AA2D9A05ED59}"/>
              </a:ext>
            </a:extLst>
          </p:cNvPr>
          <p:cNvSpPr txBox="1"/>
          <p:nvPr/>
        </p:nvSpPr>
        <p:spPr>
          <a:xfrm>
            <a:off x="10558272" y="6435487"/>
            <a:ext cx="90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122998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752" y="912566"/>
            <a:ext cx="7281672" cy="5461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960" y="5486400"/>
            <a:ext cx="5791200" cy="1371600"/>
          </a:xfrm>
        </p:spPr>
        <p:txBody>
          <a:bodyPr/>
          <a:lstStyle/>
          <a:p>
            <a:r>
              <a:rPr lang="en-US" dirty="0"/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3344993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you’ve figured out that your data are:</a:t>
            </a:r>
          </a:p>
          <a:p>
            <a:pPr lvl="1"/>
            <a:r>
              <a:rPr lang="en-US" b="0" dirty="0"/>
              <a:t>Skewed</a:t>
            </a:r>
            <a:endParaRPr lang="en-US" dirty="0"/>
          </a:p>
          <a:p>
            <a:pPr lvl="1"/>
            <a:r>
              <a:rPr lang="en-US" b="0" dirty="0"/>
              <a:t>Have vastly different ranges across datasets and/or different units</a:t>
            </a:r>
          </a:p>
          <a:p>
            <a:endParaRPr lang="en-US" dirty="0"/>
          </a:p>
          <a:p>
            <a:r>
              <a:rPr lang="en-US" dirty="0"/>
              <a:t>What do you do?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1" y="3939382"/>
            <a:ext cx="8245475" cy="17238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Transform the variables to: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ease the validity and interpretation of data analyses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change or ease the type of Stat/ML models you can use</a:t>
            </a:r>
          </a:p>
        </p:txBody>
      </p:sp>
    </p:spTree>
    <p:extLst>
      <p:ext uri="{BB962C8B-B14F-4D97-AF65-F5344CB8AC3E}">
        <p14:creationId xmlns:p14="http://schemas.microsoft.com/office/powerpoint/2010/main" val="321141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B43B979-AF50-C147-A851-F344C2175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Standardization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506E2AE-1654-5845-821F-FA562D5B3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Transforming the variable to a comparable metric</a:t>
            </a:r>
          </a:p>
          <a:p>
            <a:pPr lvl="1"/>
            <a:r>
              <a:rPr lang="en-US" altLang="en-US" dirty="0"/>
              <a:t>known unit</a:t>
            </a:r>
          </a:p>
          <a:p>
            <a:pPr lvl="1"/>
            <a:r>
              <a:rPr lang="en-US" altLang="en-US" dirty="0"/>
              <a:t>known mean</a:t>
            </a:r>
          </a:p>
          <a:p>
            <a:pPr lvl="1"/>
            <a:r>
              <a:rPr lang="en-US" altLang="en-US" dirty="0"/>
              <a:t>known standard deviation</a:t>
            </a:r>
          </a:p>
          <a:p>
            <a:pPr lvl="1"/>
            <a:r>
              <a:rPr lang="en-US" altLang="en-US" dirty="0"/>
              <a:t>known range</a:t>
            </a:r>
          </a:p>
          <a:p>
            <a:r>
              <a:rPr lang="en-US" altLang="en-US" dirty="0"/>
              <a:t>Three ways of standardizing:</a:t>
            </a:r>
          </a:p>
          <a:p>
            <a:pPr lvl="1"/>
            <a:r>
              <a:rPr lang="en-US" altLang="en-US" dirty="0"/>
              <a:t>P-standardization (percentile scores)</a:t>
            </a:r>
          </a:p>
          <a:p>
            <a:pPr lvl="1"/>
            <a:r>
              <a:rPr lang="en-US" altLang="en-US" dirty="0"/>
              <a:t>Z-standardization (z-scores)</a:t>
            </a:r>
          </a:p>
          <a:p>
            <a:pPr lvl="1"/>
            <a:r>
              <a:rPr lang="en-US" altLang="en-US" dirty="0"/>
              <a:t>D-standardization (dichotomize a variable)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08E5B-19BE-E546-9378-3A8BB27D21C7}"/>
              </a:ext>
            </a:extLst>
          </p:cNvPr>
          <p:cNvSpPr txBox="1"/>
          <p:nvPr/>
        </p:nvSpPr>
        <p:spPr>
          <a:xfrm>
            <a:off x="6359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7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1AF38A0-FB22-CD49-8883-3DB2A89D44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When you should always standardize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A1ED691-6D6B-054C-9C3D-E5988142F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 averaging multiple variables, e.g. when creating a socioeconomic status variable out of income and education.</a:t>
            </a:r>
          </a:p>
          <a:p>
            <a:r>
              <a:rPr lang="en-US" altLang="en-US" dirty="0"/>
              <a:t>When comparing the effects of variables with unequal units, e.g. does age or education have a larger effect on income?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8D0D5-0F9F-2540-B453-04D5B060F63C}"/>
              </a:ext>
            </a:extLst>
          </p:cNvPr>
          <p:cNvSpPr txBox="1"/>
          <p:nvPr/>
        </p:nvSpPr>
        <p:spPr>
          <a:xfrm>
            <a:off x="6359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5746F7-DC7D-7A4B-AA30-D4FEDC86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32" y="3729736"/>
            <a:ext cx="2032000" cy="203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B1719-CA0A-8B45-B41D-D1A5D6A7D5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5623" y="3968496"/>
            <a:ext cx="1706036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5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821E5FE-F9AB-B44D-A32C-19C4C767B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/>
              <a:t>P</a:t>
            </a:r>
            <a:r>
              <a:rPr lang="en-US" altLang="en-US" dirty="0"/>
              <a:t>-Standardization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CF42BA9-2F5C-FF4C-8E18-D8AA42FEC8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1" y="1803788"/>
            <a:ext cx="4008120" cy="432237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Every observation is assigned a number between 0 and 100, indicating the percentage of observation </a:t>
            </a:r>
            <a:r>
              <a:rPr lang="en-US" altLang="en-US" b="1" dirty="0">
                <a:solidFill>
                  <a:srgbClr val="215C4E"/>
                </a:solidFill>
              </a:rPr>
              <a:t>beneath</a:t>
            </a:r>
            <a:r>
              <a:rPr lang="en-US" altLang="en-US" dirty="0"/>
              <a:t> it.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Can be read from the cumulative distribution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case of knots: assign midpoints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The median, quartiles, quintiles, and deciles are special cases of P-scores.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6A64D-48C6-164C-AD3C-E4B40CF19991}"/>
              </a:ext>
            </a:extLst>
          </p:cNvPr>
          <p:cNvSpPr txBox="1"/>
          <p:nvPr/>
        </p:nvSpPr>
        <p:spPr>
          <a:xfrm>
            <a:off x="6359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D69E421-6760-2047-B2B0-B1D9A72AEA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266612"/>
              </p:ext>
            </p:extLst>
          </p:nvPr>
        </p:nvGraphicFramePr>
        <p:xfrm>
          <a:off x="6359751" y="1022350"/>
          <a:ext cx="3969173" cy="526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Worksheet" r:id="rId3" imgW="1454150" imgH="1924050" progId="Excel.Sheet.8">
                  <p:embed/>
                </p:oleObj>
              </mc:Choice>
              <mc:Fallback>
                <p:oleObj name="Worksheet" r:id="rId3" imgW="1454150" imgH="1924050" progId="Excel.Sheet.8">
                  <p:embed/>
                  <p:pic>
                    <p:nvPicPr>
                      <p:cNvPr id="7173" name="Object 5">
                        <a:extLst>
                          <a:ext uri="{FF2B5EF4-FFF2-40B4-BE49-F238E27FC236}">
                            <a16:creationId xmlns:a16="http://schemas.microsoft.com/office/drawing/2014/main" id="{A9F0BCC5-838F-5A4C-B96B-E843CE2B9C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9751" y="1022350"/>
                        <a:ext cx="3969173" cy="5266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032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8983F04-B33E-D44D-AE63-D0C84799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P-standardization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149F8F9-DDA0-1647-98CC-CD3BE11F3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803788"/>
            <a:ext cx="5635751" cy="432237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Turns the variable into a ranking, i.e. it turns the variable into a ordinal variable.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It is a </a:t>
            </a:r>
            <a:r>
              <a:rPr lang="en-US" altLang="en-US" b="1" dirty="0">
                <a:solidFill>
                  <a:srgbClr val="215C4E"/>
                </a:solidFill>
              </a:rPr>
              <a:t>non-linear</a:t>
            </a:r>
            <a:r>
              <a:rPr lang="en-US" altLang="en-US" dirty="0"/>
              <a:t> transformation: relative distances change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Results in a fixed mean, range, and standard deviation; M=50, SD=28.6.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This can change slightly due to knots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 histogram of a P-standardized variable approximates a uniform distribution.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E4650-AE47-5243-A8D9-B73036B7D8AC}"/>
              </a:ext>
            </a:extLst>
          </p:cNvPr>
          <p:cNvSpPr txBox="1"/>
          <p:nvPr/>
        </p:nvSpPr>
        <p:spPr>
          <a:xfrm>
            <a:off x="6359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F59DA30-441F-374C-9763-516A26C0D3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87782"/>
              </p:ext>
            </p:extLst>
          </p:nvPr>
        </p:nvGraphicFramePr>
        <p:xfrm>
          <a:off x="6925057" y="1235869"/>
          <a:ext cx="3581756" cy="4752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Worksheet" r:id="rId3" imgW="1454150" imgH="1924050" progId="Excel.Sheet.8">
                  <p:embed/>
                </p:oleObj>
              </mc:Choice>
              <mc:Fallback>
                <p:oleObj name="Worksheet" r:id="rId3" imgW="1454150" imgH="1924050" progId="Excel.Sheet.8">
                  <p:embed/>
                  <p:pic>
                    <p:nvPicPr>
                      <p:cNvPr id="7173" name="Object 5">
                        <a:extLst>
                          <a:ext uri="{FF2B5EF4-FFF2-40B4-BE49-F238E27FC236}">
                            <a16:creationId xmlns:a16="http://schemas.microsoft.com/office/drawing/2014/main" id="{A9F0BCC5-838F-5A4C-B96B-E843CE2B9C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5057" y="1235869"/>
                        <a:ext cx="3581756" cy="4752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4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3241" y="3949171"/>
            <a:ext cx="2692151" cy="11069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6373368" cy="4618220"/>
          </a:xfrm>
        </p:spPr>
        <p:txBody>
          <a:bodyPr>
            <a:normAutofit/>
          </a:bodyPr>
          <a:lstStyle/>
          <a:p>
            <a:r>
              <a:rPr lang="en-US" dirty="0"/>
              <a:t>Transform your data into a </a:t>
            </a:r>
            <a:r>
              <a:rPr lang="en-US" b="1" dirty="0">
                <a:solidFill>
                  <a:srgbClr val="215C4E"/>
                </a:solidFill>
              </a:rPr>
              <a:t>unitless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scale</a:t>
            </a:r>
          </a:p>
          <a:p>
            <a:pPr lvl="1"/>
            <a:r>
              <a:rPr lang="en-US" b="0" dirty="0"/>
              <a:t>Put data into “standard deviations from the mean” units</a:t>
            </a:r>
          </a:p>
          <a:p>
            <a:pPr lvl="1"/>
            <a:r>
              <a:rPr lang="en-US" b="0" dirty="0"/>
              <a:t>This is called </a:t>
            </a:r>
            <a:r>
              <a:rPr lang="en-US" b="0" dirty="0">
                <a:solidFill>
                  <a:schemeClr val="tx2"/>
                </a:solidFill>
              </a:rPr>
              <a:t>standardizing</a:t>
            </a:r>
            <a:r>
              <a:rPr lang="en-US" b="0" dirty="0"/>
              <a:t> a variable, into standard units</a:t>
            </a:r>
          </a:p>
          <a:p>
            <a:endParaRPr lang="en-US" dirty="0"/>
          </a:p>
          <a:p>
            <a:r>
              <a:rPr lang="en-US" dirty="0"/>
              <a:t>Given data points </a:t>
            </a:r>
            <a:r>
              <a:rPr lang="en-US" i="1" dirty="0"/>
              <a:t>x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Translates </a:t>
            </a:r>
            <a:r>
              <a:rPr lang="en-US" i="1" dirty="0"/>
              <a:t>x</a:t>
            </a:r>
            <a:r>
              <a:rPr lang="en-US" dirty="0"/>
              <a:t> into a scaled and centered variable </a:t>
            </a:r>
            <a:r>
              <a:rPr lang="en-US" i="1" dirty="0"/>
              <a:t>z</a:t>
            </a:r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A935A5-9087-4C41-92EF-9CD2BA1F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Centering And Scaling – Z-Standardization.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8167E-D9ED-D047-8AD6-8D66B0693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24" y="1659742"/>
            <a:ext cx="6105144" cy="45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991600" cy="475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Maybe you just want to center the data: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Maybe you just want to scale the data: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421" y="2197100"/>
            <a:ext cx="27051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245" y="4268092"/>
            <a:ext cx="2476500" cy="12446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BD81C26-AFC5-E445-90DD-DE017AF2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Centering or Scaling</a:t>
            </a:r>
          </a:p>
        </p:txBody>
      </p:sp>
    </p:spTree>
    <p:extLst>
      <p:ext uri="{BB962C8B-B14F-4D97-AF65-F5344CB8AC3E}">
        <p14:creationId xmlns:p14="http://schemas.microsoft.com/office/powerpoint/2010/main" val="19461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models only work on continuous numeric data</a:t>
            </a:r>
          </a:p>
          <a:p>
            <a:r>
              <a:rPr lang="en-US" dirty="0"/>
              <a:t>Convert a binary variable to a number ???????????</a:t>
            </a:r>
          </a:p>
          <a:p>
            <a:pPr lvl="1"/>
            <a:r>
              <a:rPr lang="en-US" b="0" dirty="0" err="1"/>
              <a:t>health_insurance</a:t>
            </a:r>
            <a:r>
              <a:rPr lang="en-US" b="0" dirty="0"/>
              <a:t> = {“yes”, “no”} </a:t>
            </a:r>
            <a:r>
              <a:rPr lang="en-US" b="0" dirty="0">
                <a:sym typeface="Wingdings"/>
              </a:rPr>
              <a:t> {1, 0}</a:t>
            </a:r>
          </a:p>
          <a:p>
            <a:r>
              <a:rPr lang="en-US" dirty="0">
                <a:sym typeface="Wingdings"/>
              </a:rPr>
              <a:t>Why not {-1, +1} or {-10, +14}?</a:t>
            </a:r>
          </a:p>
          <a:p>
            <a:pPr lvl="1"/>
            <a:r>
              <a:rPr lang="en-US" b="0" dirty="0">
                <a:sym typeface="Wingdings"/>
              </a:rPr>
              <a:t>0/1 encoding lets us say things like “if a person has healthcare then their income increases by $X.”</a:t>
            </a:r>
          </a:p>
          <a:p>
            <a:pPr lvl="1"/>
            <a:r>
              <a:rPr lang="en-US" b="0" dirty="0">
                <a:sym typeface="Wingdings"/>
              </a:rPr>
              <a:t>Might need {-1,+1} for certain ML algorithms (e.g., SVM)</a:t>
            </a:r>
            <a:endParaRPr lang="en-US" b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A850B3-B418-1644-ABBA-390D96AD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to 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331480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non-binary variables?</a:t>
            </a:r>
          </a:p>
          <a:p>
            <a:r>
              <a:rPr lang="en-US" dirty="0"/>
              <a:t>My main transportation is a {BMW, Bicycle, Hovercraft}</a:t>
            </a:r>
          </a:p>
          <a:p>
            <a:r>
              <a:rPr lang="en-US" dirty="0"/>
              <a:t>One option: { BMW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1, Bicycle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2, Hovercraft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3 }</a:t>
            </a:r>
          </a:p>
          <a:p>
            <a:pPr lvl="1"/>
            <a:r>
              <a:rPr lang="en-US" b="0" dirty="0"/>
              <a:t>Problems ??????????</a:t>
            </a:r>
          </a:p>
          <a:p>
            <a:pPr lvl="1"/>
            <a:endParaRPr lang="en-US" b="0" dirty="0"/>
          </a:p>
          <a:p>
            <a:r>
              <a:rPr lang="en-US" b="1" dirty="0">
                <a:solidFill>
                  <a:srgbClr val="215C4E"/>
                </a:solidFill>
              </a:rPr>
              <a:t>One-Hot Encoding: </a:t>
            </a:r>
            <a:r>
              <a:rPr lang="en-US" dirty="0"/>
              <a:t>convert a categorical variable with N values into a N-bit vector:</a:t>
            </a:r>
          </a:p>
          <a:p>
            <a:pPr lvl="1"/>
            <a:r>
              <a:rPr lang="en-US" b="0" dirty="0"/>
              <a:t>BMW </a:t>
            </a:r>
            <a:r>
              <a:rPr lang="en-US" b="0" dirty="0">
                <a:sym typeface="Wingdings"/>
              </a:rPr>
              <a:t></a:t>
            </a:r>
            <a:r>
              <a:rPr lang="en-US" b="0" dirty="0"/>
              <a:t> [1, 0, 0]; Bicycle </a:t>
            </a:r>
            <a:r>
              <a:rPr lang="en-US" b="0" dirty="0">
                <a:sym typeface="Wingdings"/>
              </a:rPr>
              <a:t> [0, 1, 0]; Hovercraft  [0, 0, 1]</a:t>
            </a:r>
            <a:endParaRPr lang="en-US" b="0" dirty="0"/>
          </a:p>
        </p:txBody>
      </p:sp>
      <p:sp>
        <p:nvSpPr>
          <p:cNvPr id="5" name="Rounded Rectangle 4"/>
          <p:cNvSpPr/>
          <p:nvPr/>
        </p:nvSpPr>
        <p:spPr>
          <a:xfrm>
            <a:off x="1981200" y="4848513"/>
            <a:ext cx="7997252" cy="12776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Converts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dtype</a:t>
            </a:r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=category to one-hot-encoded cols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cols = [‘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my_transportation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’]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df.get_dummies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columns = cols 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71D0DC-81F1-B24B-9E1E-FC25E037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to 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247501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0B0F7-E2E0-904A-BC2F-B3E7719C0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25"/>
          <a:stretch/>
        </p:blipFill>
        <p:spPr>
          <a:xfrm>
            <a:off x="429312" y="5008013"/>
            <a:ext cx="3883197" cy="1954292"/>
          </a:xfrm>
          <a:prstGeom prst="rect">
            <a:avLst/>
          </a:prstGeom>
        </p:spPr>
      </p:pic>
      <p:sp>
        <p:nvSpPr>
          <p:cNvPr id="69634" name="Freeform 2"/>
          <p:cNvSpPr>
            <a:spLocks/>
          </p:cNvSpPr>
          <p:nvPr/>
        </p:nvSpPr>
        <p:spPr bwMode="auto">
          <a:xfrm>
            <a:off x="1658002" y="2414765"/>
            <a:ext cx="4214827" cy="2552634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x-none" dirty="0"/>
              <a:t>Population v. Sample Statistics</a:t>
            </a: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2828393" y="1529901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7174784" y="2379163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7630793" y="2926501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3215060" y="3295378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2468096" y="4031802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4096423" y="359733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4990633" y="283324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2887597" y="27459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3560364" y="355671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8248860" y="302529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8124700" y="345958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grpSp>
        <p:nvGrpSpPr>
          <p:cNvPr id="69652" name="Group 20"/>
          <p:cNvGrpSpPr>
            <a:grpSpLocks/>
          </p:cNvGrpSpPr>
          <p:nvPr/>
        </p:nvGrpSpPr>
        <p:grpSpPr bwMode="auto">
          <a:xfrm rot="20792343">
            <a:off x="5039588" y="4020045"/>
            <a:ext cx="2922652" cy="815973"/>
            <a:chOff x="2087" y="2940"/>
            <a:chExt cx="1958" cy="693"/>
          </a:xfrm>
          <a:solidFill>
            <a:schemeClr val="tx2"/>
          </a:solidFill>
        </p:grpSpPr>
        <p:sp>
          <p:nvSpPr>
            <p:cNvPr id="69650" name="Freeform 18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1" name="Freeform 19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55" name="Group 23"/>
          <p:cNvGrpSpPr>
            <a:grpSpLocks/>
          </p:cNvGrpSpPr>
          <p:nvPr/>
        </p:nvGrpSpPr>
        <p:grpSpPr bwMode="auto">
          <a:xfrm>
            <a:off x="4940766" y="1910239"/>
            <a:ext cx="2487613" cy="881062"/>
            <a:chOff x="2110" y="1457"/>
            <a:chExt cx="1567" cy="555"/>
          </a:xfrm>
          <a:solidFill>
            <a:schemeClr val="tx2"/>
          </a:solidFill>
        </p:grpSpPr>
        <p:sp>
          <p:nvSpPr>
            <p:cNvPr id="69653" name="Freeform 21"/>
            <p:cNvSpPr>
              <a:spLocks/>
            </p:cNvSpPr>
            <p:nvPr/>
          </p:nvSpPr>
          <p:spPr bwMode="auto">
            <a:xfrm>
              <a:off x="2110" y="1487"/>
              <a:ext cx="1567" cy="525"/>
            </a:xfrm>
            <a:custGeom>
              <a:avLst/>
              <a:gdLst>
                <a:gd name="T0" fmla="*/ 1536 w 1567"/>
                <a:gd name="T1" fmla="*/ 238 h 525"/>
                <a:gd name="T2" fmla="*/ 1455 w 1567"/>
                <a:gd name="T3" fmla="*/ 186 h 525"/>
                <a:gd name="T4" fmla="*/ 1350 w 1567"/>
                <a:gd name="T5" fmla="*/ 135 h 525"/>
                <a:gd name="T6" fmla="*/ 1240 w 1567"/>
                <a:gd name="T7" fmla="*/ 97 h 525"/>
                <a:gd name="T8" fmla="*/ 1114 w 1567"/>
                <a:gd name="T9" fmla="*/ 58 h 525"/>
                <a:gd name="T10" fmla="*/ 979 w 1567"/>
                <a:gd name="T11" fmla="*/ 32 h 525"/>
                <a:gd name="T12" fmla="*/ 816 w 1567"/>
                <a:gd name="T13" fmla="*/ 14 h 525"/>
                <a:gd name="T14" fmla="*/ 671 w 1567"/>
                <a:gd name="T15" fmla="*/ 9 h 525"/>
                <a:gd name="T16" fmla="*/ 524 w 1567"/>
                <a:gd name="T17" fmla="*/ 31 h 525"/>
                <a:gd name="T18" fmla="*/ 389 w 1567"/>
                <a:gd name="T19" fmla="*/ 73 h 525"/>
                <a:gd name="T20" fmla="*/ 309 w 1567"/>
                <a:gd name="T21" fmla="*/ 119 h 525"/>
                <a:gd name="T22" fmla="*/ 248 w 1567"/>
                <a:gd name="T23" fmla="*/ 164 h 525"/>
                <a:gd name="T24" fmla="*/ 120 w 1567"/>
                <a:gd name="T25" fmla="*/ 0 h 525"/>
                <a:gd name="T26" fmla="*/ 106 w 1567"/>
                <a:gd name="T27" fmla="*/ 145 h 525"/>
                <a:gd name="T28" fmla="*/ 73 w 1567"/>
                <a:gd name="T29" fmla="*/ 302 h 525"/>
                <a:gd name="T30" fmla="*/ 0 w 1567"/>
                <a:gd name="T31" fmla="*/ 422 h 525"/>
                <a:gd name="T32" fmla="*/ 94 w 1567"/>
                <a:gd name="T33" fmla="*/ 457 h 525"/>
                <a:gd name="T34" fmla="*/ 254 w 1567"/>
                <a:gd name="T35" fmla="*/ 467 h 525"/>
                <a:gd name="T36" fmla="*/ 369 w 1567"/>
                <a:gd name="T37" fmla="*/ 495 h 525"/>
                <a:gd name="T38" fmla="*/ 333 w 1567"/>
                <a:gd name="T39" fmla="*/ 366 h 525"/>
                <a:gd name="T40" fmla="*/ 431 w 1567"/>
                <a:gd name="T41" fmla="*/ 291 h 525"/>
                <a:gd name="T42" fmla="*/ 554 w 1567"/>
                <a:gd name="T43" fmla="*/ 236 h 525"/>
                <a:gd name="T44" fmla="*/ 697 w 1567"/>
                <a:gd name="T45" fmla="*/ 195 h 525"/>
                <a:gd name="T46" fmla="*/ 882 w 1567"/>
                <a:gd name="T47" fmla="*/ 167 h 525"/>
                <a:gd name="T48" fmla="*/ 1047 w 1567"/>
                <a:gd name="T49" fmla="*/ 166 h 525"/>
                <a:gd name="T50" fmla="*/ 1125 w 1567"/>
                <a:gd name="T51" fmla="*/ 168 h 525"/>
                <a:gd name="T52" fmla="*/ 1192 w 1567"/>
                <a:gd name="T53" fmla="*/ 176 h 525"/>
                <a:gd name="T54" fmla="*/ 1298 w 1567"/>
                <a:gd name="T55" fmla="*/ 194 h 525"/>
                <a:gd name="T56" fmla="*/ 1364 w 1567"/>
                <a:gd name="T57" fmla="*/ 210 h 525"/>
                <a:gd name="T58" fmla="*/ 1428 w 1567"/>
                <a:gd name="T59" fmla="*/ 229 h 525"/>
                <a:gd name="T60" fmla="*/ 1497 w 1567"/>
                <a:gd name="T61" fmla="*/ 259 h 525"/>
                <a:gd name="T62" fmla="*/ 1566 w 1567"/>
                <a:gd name="T63" fmla="*/ 29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7" h="525">
                  <a:moveTo>
                    <a:pt x="1566" y="291"/>
                  </a:moveTo>
                  <a:lnTo>
                    <a:pt x="1536" y="238"/>
                  </a:lnTo>
                  <a:lnTo>
                    <a:pt x="1490" y="209"/>
                  </a:lnTo>
                  <a:lnTo>
                    <a:pt x="1455" y="186"/>
                  </a:lnTo>
                  <a:lnTo>
                    <a:pt x="1406" y="159"/>
                  </a:lnTo>
                  <a:lnTo>
                    <a:pt x="1350" y="135"/>
                  </a:lnTo>
                  <a:lnTo>
                    <a:pt x="1303" y="121"/>
                  </a:lnTo>
                  <a:lnTo>
                    <a:pt x="1240" y="97"/>
                  </a:lnTo>
                  <a:lnTo>
                    <a:pt x="1176" y="78"/>
                  </a:lnTo>
                  <a:lnTo>
                    <a:pt x="1114" y="58"/>
                  </a:lnTo>
                  <a:lnTo>
                    <a:pt x="1035" y="40"/>
                  </a:lnTo>
                  <a:lnTo>
                    <a:pt x="979" y="32"/>
                  </a:lnTo>
                  <a:lnTo>
                    <a:pt x="902" y="23"/>
                  </a:lnTo>
                  <a:lnTo>
                    <a:pt x="816" y="14"/>
                  </a:lnTo>
                  <a:lnTo>
                    <a:pt x="734" y="10"/>
                  </a:lnTo>
                  <a:lnTo>
                    <a:pt x="671" y="9"/>
                  </a:lnTo>
                  <a:lnTo>
                    <a:pt x="591" y="19"/>
                  </a:lnTo>
                  <a:lnTo>
                    <a:pt x="524" y="31"/>
                  </a:lnTo>
                  <a:lnTo>
                    <a:pt x="456" y="49"/>
                  </a:lnTo>
                  <a:lnTo>
                    <a:pt x="389" y="73"/>
                  </a:lnTo>
                  <a:lnTo>
                    <a:pt x="351" y="93"/>
                  </a:lnTo>
                  <a:lnTo>
                    <a:pt x="309" y="119"/>
                  </a:lnTo>
                  <a:lnTo>
                    <a:pt x="278" y="143"/>
                  </a:lnTo>
                  <a:lnTo>
                    <a:pt x="248" y="164"/>
                  </a:lnTo>
                  <a:lnTo>
                    <a:pt x="229" y="187"/>
                  </a:lnTo>
                  <a:lnTo>
                    <a:pt x="120" y="0"/>
                  </a:lnTo>
                  <a:lnTo>
                    <a:pt x="115" y="67"/>
                  </a:lnTo>
                  <a:lnTo>
                    <a:pt x="106" y="145"/>
                  </a:lnTo>
                  <a:lnTo>
                    <a:pt x="94" y="224"/>
                  </a:lnTo>
                  <a:lnTo>
                    <a:pt x="73" y="302"/>
                  </a:lnTo>
                  <a:lnTo>
                    <a:pt x="50" y="353"/>
                  </a:lnTo>
                  <a:lnTo>
                    <a:pt x="0" y="422"/>
                  </a:lnTo>
                  <a:lnTo>
                    <a:pt x="25" y="462"/>
                  </a:lnTo>
                  <a:lnTo>
                    <a:pt x="94" y="457"/>
                  </a:lnTo>
                  <a:lnTo>
                    <a:pt x="170" y="455"/>
                  </a:lnTo>
                  <a:lnTo>
                    <a:pt x="254" y="467"/>
                  </a:lnTo>
                  <a:lnTo>
                    <a:pt x="326" y="482"/>
                  </a:lnTo>
                  <a:lnTo>
                    <a:pt x="369" y="495"/>
                  </a:lnTo>
                  <a:lnTo>
                    <a:pt x="424" y="524"/>
                  </a:lnTo>
                  <a:lnTo>
                    <a:pt x="333" y="366"/>
                  </a:lnTo>
                  <a:lnTo>
                    <a:pt x="383" y="323"/>
                  </a:lnTo>
                  <a:lnTo>
                    <a:pt x="431" y="291"/>
                  </a:lnTo>
                  <a:lnTo>
                    <a:pt x="491" y="260"/>
                  </a:lnTo>
                  <a:lnTo>
                    <a:pt x="554" y="236"/>
                  </a:lnTo>
                  <a:lnTo>
                    <a:pt x="630" y="212"/>
                  </a:lnTo>
                  <a:lnTo>
                    <a:pt x="697" y="195"/>
                  </a:lnTo>
                  <a:lnTo>
                    <a:pt x="797" y="175"/>
                  </a:lnTo>
                  <a:lnTo>
                    <a:pt x="882" y="167"/>
                  </a:lnTo>
                  <a:lnTo>
                    <a:pt x="959" y="164"/>
                  </a:lnTo>
                  <a:lnTo>
                    <a:pt x="1047" y="166"/>
                  </a:lnTo>
                  <a:lnTo>
                    <a:pt x="1087" y="167"/>
                  </a:lnTo>
                  <a:lnTo>
                    <a:pt x="1125" y="168"/>
                  </a:lnTo>
                  <a:lnTo>
                    <a:pt x="1159" y="173"/>
                  </a:lnTo>
                  <a:lnTo>
                    <a:pt x="1192" y="176"/>
                  </a:lnTo>
                  <a:lnTo>
                    <a:pt x="1253" y="183"/>
                  </a:lnTo>
                  <a:lnTo>
                    <a:pt x="1298" y="194"/>
                  </a:lnTo>
                  <a:lnTo>
                    <a:pt x="1331" y="202"/>
                  </a:lnTo>
                  <a:lnTo>
                    <a:pt x="1364" y="210"/>
                  </a:lnTo>
                  <a:lnTo>
                    <a:pt x="1398" y="221"/>
                  </a:lnTo>
                  <a:lnTo>
                    <a:pt x="1428" y="229"/>
                  </a:lnTo>
                  <a:lnTo>
                    <a:pt x="1461" y="242"/>
                  </a:lnTo>
                  <a:lnTo>
                    <a:pt x="1497" y="259"/>
                  </a:lnTo>
                  <a:lnTo>
                    <a:pt x="1535" y="274"/>
                  </a:lnTo>
                  <a:lnTo>
                    <a:pt x="1566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4" name="Freeform 22"/>
            <p:cNvSpPr>
              <a:spLocks/>
            </p:cNvSpPr>
            <p:nvPr/>
          </p:nvSpPr>
          <p:spPr bwMode="auto">
            <a:xfrm>
              <a:off x="2110" y="1457"/>
              <a:ext cx="1535" cy="509"/>
            </a:xfrm>
            <a:custGeom>
              <a:avLst/>
              <a:gdLst>
                <a:gd name="T0" fmla="*/ 1534 w 1535"/>
                <a:gd name="T1" fmla="*/ 270 h 509"/>
                <a:gd name="T2" fmla="*/ 1492 w 1535"/>
                <a:gd name="T3" fmla="*/ 234 h 509"/>
                <a:gd name="T4" fmla="*/ 1456 w 1535"/>
                <a:gd name="T5" fmla="*/ 206 h 509"/>
                <a:gd name="T6" fmla="*/ 1423 w 1535"/>
                <a:gd name="T7" fmla="*/ 186 h 509"/>
                <a:gd name="T8" fmla="*/ 1384 w 1535"/>
                <a:gd name="T9" fmla="*/ 162 h 509"/>
                <a:gd name="T10" fmla="*/ 1329 w 1535"/>
                <a:gd name="T11" fmla="*/ 130 h 509"/>
                <a:gd name="T12" fmla="*/ 1274 w 1535"/>
                <a:gd name="T13" fmla="*/ 105 h 509"/>
                <a:gd name="T14" fmla="*/ 1210 w 1535"/>
                <a:gd name="T15" fmla="*/ 81 h 509"/>
                <a:gd name="T16" fmla="*/ 1146 w 1535"/>
                <a:gd name="T17" fmla="*/ 62 h 509"/>
                <a:gd name="T18" fmla="*/ 1086 w 1535"/>
                <a:gd name="T19" fmla="*/ 46 h 509"/>
                <a:gd name="T20" fmla="*/ 1008 w 1535"/>
                <a:gd name="T21" fmla="*/ 28 h 509"/>
                <a:gd name="T22" fmla="*/ 952 w 1535"/>
                <a:gd name="T23" fmla="*/ 19 h 509"/>
                <a:gd name="T24" fmla="*/ 875 w 1535"/>
                <a:gd name="T25" fmla="*/ 12 h 509"/>
                <a:gd name="T26" fmla="*/ 791 w 1535"/>
                <a:gd name="T27" fmla="*/ 4 h 509"/>
                <a:gd name="T28" fmla="*/ 708 w 1535"/>
                <a:gd name="T29" fmla="*/ 1 h 509"/>
                <a:gd name="T30" fmla="*/ 647 w 1535"/>
                <a:gd name="T31" fmla="*/ 0 h 509"/>
                <a:gd name="T32" fmla="*/ 565 w 1535"/>
                <a:gd name="T33" fmla="*/ 10 h 509"/>
                <a:gd name="T34" fmla="*/ 501 w 1535"/>
                <a:gd name="T35" fmla="*/ 23 h 509"/>
                <a:gd name="T36" fmla="*/ 433 w 1535"/>
                <a:gd name="T37" fmla="*/ 41 h 509"/>
                <a:gd name="T38" fmla="*/ 365 w 1535"/>
                <a:gd name="T39" fmla="*/ 65 h 509"/>
                <a:gd name="T40" fmla="*/ 327 w 1535"/>
                <a:gd name="T41" fmla="*/ 82 h 509"/>
                <a:gd name="T42" fmla="*/ 285 w 1535"/>
                <a:gd name="T43" fmla="*/ 110 h 509"/>
                <a:gd name="T44" fmla="*/ 254 w 1535"/>
                <a:gd name="T45" fmla="*/ 134 h 509"/>
                <a:gd name="T46" fmla="*/ 225 w 1535"/>
                <a:gd name="T47" fmla="*/ 157 h 509"/>
                <a:gd name="T48" fmla="*/ 203 w 1535"/>
                <a:gd name="T49" fmla="*/ 178 h 509"/>
                <a:gd name="T50" fmla="*/ 114 w 1535"/>
                <a:gd name="T51" fmla="*/ 23 h 509"/>
                <a:gd name="T52" fmla="*/ 108 w 1535"/>
                <a:gd name="T53" fmla="*/ 93 h 509"/>
                <a:gd name="T54" fmla="*/ 98 w 1535"/>
                <a:gd name="T55" fmla="*/ 157 h 509"/>
                <a:gd name="T56" fmla="*/ 84 w 1535"/>
                <a:gd name="T57" fmla="*/ 242 h 509"/>
                <a:gd name="T58" fmla="*/ 62 w 1535"/>
                <a:gd name="T59" fmla="*/ 317 h 509"/>
                <a:gd name="T60" fmla="*/ 36 w 1535"/>
                <a:gd name="T61" fmla="*/ 382 h 509"/>
                <a:gd name="T62" fmla="*/ 0 w 1535"/>
                <a:gd name="T63" fmla="*/ 451 h 509"/>
                <a:gd name="T64" fmla="*/ 69 w 1535"/>
                <a:gd name="T65" fmla="*/ 446 h 509"/>
                <a:gd name="T66" fmla="*/ 144 w 1535"/>
                <a:gd name="T67" fmla="*/ 444 h 509"/>
                <a:gd name="T68" fmla="*/ 227 w 1535"/>
                <a:gd name="T69" fmla="*/ 454 h 509"/>
                <a:gd name="T70" fmla="*/ 298 w 1535"/>
                <a:gd name="T71" fmla="*/ 470 h 509"/>
                <a:gd name="T72" fmla="*/ 341 w 1535"/>
                <a:gd name="T73" fmla="*/ 481 h 509"/>
                <a:gd name="T74" fmla="*/ 396 w 1535"/>
                <a:gd name="T75" fmla="*/ 508 h 509"/>
                <a:gd name="T76" fmla="*/ 306 w 1535"/>
                <a:gd name="T77" fmla="*/ 352 h 509"/>
                <a:gd name="T78" fmla="*/ 356 w 1535"/>
                <a:gd name="T79" fmla="*/ 312 h 509"/>
                <a:gd name="T80" fmla="*/ 403 w 1535"/>
                <a:gd name="T81" fmla="*/ 278 h 509"/>
                <a:gd name="T82" fmla="*/ 466 w 1535"/>
                <a:gd name="T83" fmla="*/ 248 h 509"/>
                <a:gd name="T84" fmla="*/ 527 w 1535"/>
                <a:gd name="T85" fmla="*/ 222 h 509"/>
                <a:gd name="T86" fmla="*/ 603 w 1535"/>
                <a:gd name="T87" fmla="*/ 201 h 509"/>
                <a:gd name="T88" fmla="*/ 670 w 1535"/>
                <a:gd name="T89" fmla="*/ 184 h 509"/>
                <a:gd name="T90" fmla="*/ 771 w 1535"/>
                <a:gd name="T91" fmla="*/ 163 h 509"/>
                <a:gd name="T92" fmla="*/ 853 w 1535"/>
                <a:gd name="T93" fmla="*/ 154 h 509"/>
                <a:gd name="T94" fmla="*/ 931 w 1535"/>
                <a:gd name="T95" fmla="*/ 149 h 509"/>
                <a:gd name="T96" fmla="*/ 1018 w 1535"/>
                <a:gd name="T97" fmla="*/ 151 h 509"/>
                <a:gd name="T98" fmla="*/ 1058 w 1535"/>
                <a:gd name="T99" fmla="*/ 152 h 509"/>
                <a:gd name="T100" fmla="*/ 1095 w 1535"/>
                <a:gd name="T101" fmla="*/ 153 h 509"/>
                <a:gd name="T102" fmla="*/ 1130 w 1535"/>
                <a:gd name="T103" fmla="*/ 158 h 509"/>
                <a:gd name="T104" fmla="*/ 1164 w 1535"/>
                <a:gd name="T105" fmla="*/ 162 h 509"/>
                <a:gd name="T106" fmla="*/ 1222 w 1535"/>
                <a:gd name="T107" fmla="*/ 166 h 509"/>
                <a:gd name="T108" fmla="*/ 1267 w 1535"/>
                <a:gd name="T109" fmla="*/ 177 h 509"/>
                <a:gd name="T110" fmla="*/ 1300 w 1535"/>
                <a:gd name="T111" fmla="*/ 185 h 509"/>
                <a:gd name="T112" fmla="*/ 1334 w 1535"/>
                <a:gd name="T113" fmla="*/ 193 h 509"/>
                <a:gd name="T114" fmla="*/ 1368 w 1535"/>
                <a:gd name="T115" fmla="*/ 202 h 509"/>
                <a:gd name="T116" fmla="*/ 1396 w 1535"/>
                <a:gd name="T117" fmla="*/ 211 h 509"/>
                <a:gd name="T118" fmla="*/ 1430 w 1535"/>
                <a:gd name="T119" fmla="*/ 222 h 509"/>
                <a:gd name="T120" fmla="*/ 1467 w 1535"/>
                <a:gd name="T121" fmla="*/ 238 h 509"/>
                <a:gd name="T122" fmla="*/ 1501 w 1535"/>
                <a:gd name="T123" fmla="*/ 252 h 509"/>
                <a:gd name="T124" fmla="*/ 1534 w 1535"/>
                <a:gd name="T125" fmla="*/ 27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5" h="509">
                  <a:moveTo>
                    <a:pt x="1534" y="270"/>
                  </a:moveTo>
                  <a:lnTo>
                    <a:pt x="1492" y="234"/>
                  </a:lnTo>
                  <a:lnTo>
                    <a:pt x="1456" y="206"/>
                  </a:lnTo>
                  <a:lnTo>
                    <a:pt x="1423" y="186"/>
                  </a:lnTo>
                  <a:lnTo>
                    <a:pt x="1384" y="162"/>
                  </a:lnTo>
                  <a:lnTo>
                    <a:pt x="1329" y="130"/>
                  </a:lnTo>
                  <a:lnTo>
                    <a:pt x="1274" y="105"/>
                  </a:lnTo>
                  <a:lnTo>
                    <a:pt x="1210" y="81"/>
                  </a:lnTo>
                  <a:lnTo>
                    <a:pt x="1146" y="62"/>
                  </a:lnTo>
                  <a:lnTo>
                    <a:pt x="1086" y="46"/>
                  </a:lnTo>
                  <a:lnTo>
                    <a:pt x="1008" y="28"/>
                  </a:lnTo>
                  <a:lnTo>
                    <a:pt x="952" y="19"/>
                  </a:lnTo>
                  <a:lnTo>
                    <a:pt x="875" y="12"/>
                  </a:lnTo>
                  <a:lnTo>
                    <a:pt x="791" y="4"/>
                  </a:lnTo>
                  <a:lnTo>
                    <a:pt x="708" y="1"/>
                  </a:lnTo>
                  <a:lnTo>
                    <a:pt x="647" y="0"/>
                  </a:lnTo>
                  <a:lnTo>
                    <a:pt x="565" y="10"/>
                  </a:lnTo>
                  <a:lnTo>
                    <a:pt x="501" y="23"/>
                  </a:lnTo>
                  <a:lnTo>
                    <a:pt x="433" y="41"/>
                  </a:lnTo>
                  <a:lnTo>
                    <a:pt x="365" y="65"/>
                  </a:lnTo>
                  <a:lnTo>
                    <a:pt x="327" y="82"/>
                  </a:lnTo>
                  <a:lnTo>
                    <a:pt x="285" y="110"/>
                  </a:lnTo>
                  <a:lnTo>
                    <a:pt x="254" y="134"/>
                  </a:lnTo>
                  <a:lnTo>
                    <a:pt x="225" y="157"/>
                  </a:lnTo>
                  <a:lnTo>
                    <a:pt x="203" y="178"/>
                  </a:lnTo>
                  <a:lnTo>
                    <a:pt x="114" y="23"/>
                  </a:lnTo>
                  <a:lnTo>
                    <a:pt x="108" y="93"/>
                  </a:lnTo>
                  <a:lnTo>
                    <a:pt x="98" y="157"/>
                  </a:lnTo>
                  <a:lnTo>
                    <a:pt x="84" y="242"/>
                  </a:lnTo>
                  <a:lnTo>
                    <a:pt x="62" y="317"/>
                  </a:lnTo>
                  <a:lnTo>
                    <a:pt x="36" y="382"/>
                  </a:lnTo>
                  <a:lnTo>
                    <a:pt x="0" y="451"/>
                  </a:lnTo>
                  <a:lnTo>
                    <a:pt x="69" y="446"/>
                  </a:lnTo>
                  <a:lnTo>
                    <a:pt x="144" y="444"/>
                  </a:lnTo>
                  <a:lnTo>
                    <a:pt x="227" y="454"/>
                  </a:lnTo>
                  <a:lnTo>
                    <a:pt x="298" y="470"/>
                  </a:lnTo>
                  <a:lnTo>
                    <a:pt x="341" y="481"/>
                  </a:lnTo>
                  <a:lnTo>
                    <a:pt x="396" y="508"/>
                  </a:lnTo>
                  <a:lnTo>
                    <a:pt x="306" y="352"/>
                  </a:lnTo>
                  <a:lnTo>
                    <a:pt x="356" y="312"/>
                  </a:lnTo>
                  <a:lnTo>
                    <a:pt x="403" y="278"/>
                  </a:lnTo>
                  <a:lnTo>
                    <a:pt x="466" y="248"/>
                  </a:lnTo>
                  <a:lnTo>
                    <a:pt x="527" y="222"/>
                  </a:lnTo>
                  <a:lnTo>
                    <a:pt x="603" y="201"/>
                  </a:lnTo>
                  <a:lnTo>
                    <a:pt x="670" y="184"/>
                  </a:lnTo>
                  <a:lnTo>
                    <a:pt x="771" y="163"/>
                  </a:lnTo>
                  <a:lnTo>
                    <a:pt x="853" y="154"/>
                  </a:lnTo>
                  <a:lnTo>
                    <a:pt x="931" y="149"/>
                  </a:lnTo>
                  <a:lnTo>
                    <a:pt x="1018" y="151"/>
                  </a:lnTo>
                  <a:lnTo>
                    <a:pt x="1058" y="152"/>
                  </a:lnTo>
                  <a:lnTo>
                    <a:pt x="1095" y="153"/>
                  </a:lnTo>
                  <a:lnTo>
                    <a:pt x="1130" y="158"/>
                  </a:lnTo>
                  <a:lnTo>
                    <a:pt x="1164" y="162"/>
                  </a:lnTo>
                  <a:lnTo>
                    <a:pt x="1222" y="166"/>
                  </a:lnTo>
                  <a:lnTo>
                    <a:pt x="1267" y="177"/>
                  </a:lnTo>
                  <a:lnTo>
                    <a:pt x="1300" y="185"/>
                  </a:lnTo>
                  <a:lnTo>
                    <a:pt x="1334" y="193"/>
                  </a:lnTo>
                  <a:lnTo>
                    <a:pt x="1368" y="202"/>
                  </a:lnTo>
                  <a:lnTo>
                    <a:pt x="1396" y="211"/>
                  </a:lnTo>
                  <a:lnTo>
                    <a:pt x="1430" y="222"/>
                  </a:lnTo>
                  <a:lnTo>
                    <a:pt x="1467" y="238"/>
                  </a:lnTo>
                  <a:lnTo>
                    <a:pt x="1501" y="252"/>
                  </a:lnTo>
                  <a:lnTo>
                    <a:pt x="1534" y="270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796" y="1022350"/>
            <a:ext cx="1852613" cy="12350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895472C-7A25-4A44-96AC-3CE174A94978}"/>
              </a:ext>
            </a:extLst>
          </p:cNvPr>
          <p:cNvGrpSpPr/>
          <p:nvPr/>
        </p:nvGrpSpPr>
        <p:grpSpPr>
          <a:xfrm>
            <a:off x="7674827" y="4512033"/>
            <a:ext cx="4404720" cy="1955324"/>
            <a:chOff x="7277273" y="1022350"/>
            <a:chExt cx="4404720" cy="19553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29276F1-D6E5-D74F-AE1B-D01CA786A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860"/>
            <a:stretch/>
          </p:blipFill>
          <p:spPr>
            <a:xfrm>
              <a:off x="8560968" y="1023382"/>
              <a:ext cx="3121025" cy="19542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B76F87-8579-9541-BFDD-1D8030E0E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5246"/>
            <a:stretch/>
          </p:blipFill>
          <p:spPr>
            <a:xfrm>
              <a:off x="7277273" y="1022350"/>
              <a:ext cx="1790872" cy="19542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EF72A7-1997-FE4C-A509-04D206F0733A}"/>
              </a:ext>
            </a:extLst>
          </p:cNvPr>
          <p:cNvSpPr txBox="1"/>
          <p:nvPr/>
        </p:nvSpPr>
        <p:spPr>
          <a:xfrm>
            <a:off x="10558272" y="6435487"/>
            <a:ext cx="90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1827424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to discrete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doctors prescribe a certain medication to older kids more often?  Is there a difference in wage based on age?</a:t>
            </a:r>
          </a:p>
          <a:p>
            <a:r>
              <a:rPr lang="en-US" dirty="0"/>
              <a:t>Pick a discrete set of bins, then put values into the bins</a:t>
            </a:r>
          </a:p>
          <a:p>
            <a:r>
              <a:rPr lang="en-US" dirty="0"/>
              <a:t>Equal-length bins: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Bins have an equal-length range and skewed membership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Good/Bad ????????</a:t>
            </a:r>
          </a:p>
          <a:p>
            <a:r>
              <a:rPr lang="en-US" dirty="0"/>
              <a:t>Equal-sized bins: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Bins have variable-length ranges but equal membership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Good/Bad ????????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994" y="5122056"/>
            <a:ext cx="1735944" cy="17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Skewed data often arises in multiplicative processes: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points float around 1, but one unlucky draw </a:t>
            </a:r>
            <a:r>
              <a:rPr lang="en-US" b="0" dirty="0">
                <a:sym typeface="Wingdings"/>
              </a:rPr>
              <a:t> 0</a:t>
            </a:r>
          </a:p>
          <a:p>
            <a:r>
              <a:rPr lang="en-US" dirty="0">
                <a:sym typeface="Wingdings"/>
              </a:rPr>
              <a:t>Logarithmic transforms reduce skew: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values are all positive, apply log</a:t>
            </a:r>
            <a:r>
              <a:rPr lang="en-US" b="0" baseline="-25000" dirty="0">
                <a:sym typeface="Wingdings"/>
              </a:rPr>
              <a:t>2</a:t>
            </a:r>
            <a:r>
              <a:rPr lang="en-US" b="0" dirty="0">
                <a:sym typeface="Wingdings"/>
              </a:rPr>
              <a:t> transform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some values are negative: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Shift all values so they are positive, apply log</a:t>
            </a:r>
            <a:r>
              <a:rPr lang="en-US" baseline="-25000" dirty="0">
                <a:sym typeface="Wingdings"/>
              </a:rPr>
              <a:t>2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Signed log: sign(x) * log</a:t>
            </a:r>
            <a:r>
              <a:rPr lang="en-US" baseline="-25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( |x| + 1)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60" y="4956441"/>
            <a:ext cx="4553080" cy="16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5224072" cy="611780"/>
          </a:xfrm>
        </p:spPr>
        <p:txBody>
          <a:bodyPr>
            <a:normAutofit fontScale="90000"/>
          </a:bodyPr>
          <a:lstStyle/>
          <a:p>
            <a:r>
              <a:rPr lang="en-US" dirty="0"/>
              <a:t>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97094"/>
            <a:ext cx="8949128" cy="2325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1" y="3022305"/>
            <a:ext cx="5091633" cy="3667507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 rot="10800000" flipH="1">
            <a:off x="2954650" y="3087219"/>
            <a:ext cx="1663908" cy="176883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68578" y="4856057"/>
            <a:ext cx="173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transform on airline takeoff delays</a:t>
            </a:r>
          </a:p>
        </p:txBody>
      </p:sp>
    </p:spTree>
    <p:extLst>
      <p:ext uri="{BB962C8B-B14F-4D97-AF65-F5344CB8AC3E}">
        <p14:creationId xmlns:p14="http://schemas.microsoft.com/office/powerpoint/2010/main" val="39142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1B473F-6FCA-FC4F-9F8A-AC2DBD8BA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9014"/>
            <a:ext cx="10437580" cy="58711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86764-51EE-FD49-BE36-0B8430CB2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C2E23-E3C7-5C40-9284-91E7B4362B45}"/>
              </a:ext>
            </a:extLst>
          </p:cNvPr>
          <p:cNvSpPr txBox="1"/>
          <p:nvPr/>
        </p:nvSpPr>
        <p:spPr>
          <a:xfrm>
            <a:off x="10558272" y="6435487"/>
            <a:ext cx="90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93030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D159E-94B5-5941-B5B1-721EA973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6137C4-8AC3-B245-A09E-95B438247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0" y="784503"/>
            <a:ext cx="10374490" cy="5835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6C5EC-E08E-6746-B9AC-01876DD159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03228-92C7-6F4E-957B-91D8C6B7E039}"/>
              </a:ext>
            </a:extLst>
          </p:cNvPr>
          <p:cNvSpPr txBox="1"/>
          <p:nvPr/>
        </p:nvSpPr>
        <p:spPr>
          <a:xfrm>
            <a:off x="10558272" y="6435487"/>
            <a:ext cx="90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177752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36230" y="4497049"/>
            <a:ext cx="7664970" cy="1629114"/>
          </a:xfrm>
        </p:spPr>
        <p:txBody>
          <a:bodyPr/>
          <a:lstStyle/>
          <a:p>
            <a:r>
              <a:rPr lang="en-US" dirty="0"/>
              <a:t>Not all randomness is create equal when it comes to random sampling of a population:</a:t>
            </a:r>
          </a:p>
          <a:p>
            <a:pPr lvl="1"/>
            <a:r>
              <a:rPr lang="en-US" dirty="0"/>
              <a:t>Ask </a:t>
            </a:r>
            <a:r>
              <a:rPr lang="en-US" b="1" dirty="0">
                <a:solidFill>
                  <a:srgbClr val="215C4E"/>
                </a:solidFill>
              </a:rPr>
              <a:t>why</a:t>
            </a:r>
            <a:r>
              <a:rPr lang="en-US" dirty="0"/>
              <a:t> data are missing!  MCAR, MAR, MNAR.</a:t>
            </a:r>
          </a:p>
          <a:p>
            <a:pPr lvl="1"/>
            <a:r>
              <a:rPr lang="en-US" dirty="0"/>
              <a:t>Ask how the data were collected.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36230" y="1813813"/>
            <a:ext cx="8245475" cy="23834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sz="2800" b="1" dirty="0"/>
              <a:t>Having a really big sample does not assure you of an accurate result.</a:t>
            </a:r>
          </a:p>
          <a:p>
            <a:pPr>
              <a:spcBef>
                <a:spcPct val="50000"/>
              </a:spcBef>
            </a:pPr>
            <a:r>
              <a:rPr lang="en-US" sz="2800" b="1" dirty="0"/>
              <a:t>It may assure you of a really solid, really bad (inaccurate) result.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6B33AC-3B22-EE4D-B973-742F234E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Week’s Lesson</a:t>
            </a:r>
          </a:p>
        </p:txBody>
      </p:sp>
    </p:spTree>
    <p:extLst>
      <p:ext uri="{BB962C8B-B14F-4D97-AF65-F5344CB8AC3E}">
        <p14:creationId xmlns:p14="http://schemas.microsoft.com/office/powerpoint/2010/main" val="247961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19276</TotalTime>
  <Words>2882</Words>
  <Application>Microsoft Macintosh PowerPoint</Application>
  <PresentationFormat>Widescreen</PresentationFormat>
  <Paragraphs>476</Paragraphs>
  <Slides>62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Arial</vt:lpstr>
      <vt:lpstr>Calibri</vt:lpstr>
      <vt:lpstr>Cambria</vt:lpstr>
      <vt:lpstr>Century Gothic</vt:lpstr>
      <vt:lpstr>Courier</vt:lpstr>
      <vt:lpstr>Courier New</vt:lpstr>
      <vt:lpstr>Palatino Linotype</vt:lpstr>
      <vt:lpstr>Times New Roman</vt:lpstr>
      <vt:lpstr>Wingdings</vt:lpstr>
      <vt:lpstr>Watson White Theme</vt:lpstr>
      <vt:lpstr>Equation</vt:lpstr>
      <vt:lpstr>Graph</vt:lpstr>
      <vt:lpstr>Bitmap Image</vt:lpstr>
      <vt:lpstr>Worksheet</vt:lpstr>
      <vt:lpstr>Summary Statistics</vt:lpstr>
      <vt:lpstr>Announcements</vt:lpstr>
      <vt:lpstr>The Data LifeCycle</vt:lpstr>
      <vt:lpstr>Exploratory Data Analysis</vt:lpstr>
      <vt:lpstr>But Why?</vt:lpstr>
      <vt:lpstr>Population v. Sample Statistics</vt:lpstr>
      <vt:lpstr>PowerPoint Presentation</vt:lpstr>
      <vt:lpstr>PowerPoint Presentation</vt:lpstr>
      <vt:lpstr>Last Week’s Lesson</vt:lpstr>
      <vt:lpstr>Today’s Lesson (and Labs): Summary Statistics</vt:lpstr>
      <vt:lpstr>Measures of Location</vt:lpstr>
      <vt:lpstr>The Mean of Aggregate Data</vt:lpstr>
      <vt:lpstr>Averaging Averages?</vt:lpstr>
      <vt:lpstr>Weighted Average</vt:lpstr>
      <vt:lpstr>Averages &amp; Time Series</vt:lpstr>
      <vt:lpstr>The Sample Median</vt:lpstr>
      <vt:lpstr>What is the center?</vt:lpstr>
      <vt:lpstr>Dataset for this part</vt:lpstr>
      <vt:lpstr>The Mean Revisited</vt:lpstr>
      <vt:lpstr>The mean Revisited</vt:lpstr>
      <vt:lpstr>The mean revisited</vt:lpstr>
      <vt:lpstr>The Mean Revisited</vt:lpstr>
      <vt:lpstr>The Mean Revisited</vt:lpstr>
      <vt:lpstr>The Median Revisited</vt:lpstr>
      <vt:lpstr>Mean != Median</vt:lpstr>
      <vt:lpstr>Skewed Data</vt:lpstr>
      <vt:lpstr>A Visual Guide to Skew</vt:lpstr>
      <vt:lpstr>Skewness</vt:lpstr>
      <vt:lpstr>PowerPoint Presentation</vt:lpstr>
      <vt:lpstr>More Information Needed!</vt:lpstr>
      <vt:lpstr>Dispersion of the Observations</vt:lpstr>
      <vt:lpstr>Range as a Measure of Dispersion</vt:lpstr>
      <vt:lpstr>Variance &amp; STDEV:  Univariate Measures of dispersion</vt:lpstr>
      <vt:lpstr>Variance, Aside: Why Divide by n-1?</vt:lpstr>
      <vt:lpstr>Variance, Aside: Why Divide by n-1?</vt:lpstr>
      <vt:lpstr>PowerPoint Presentation</vt:lpstr>
      <vt:lpstr>Using “standard deviations from the mean” as a unit</vt:lpstr>
      <vt:lpstr>Pairs of data Points?</vt:lpstr>
      <vt:lpstr>Correlation</vt:lpstr>
      <vt:lpstr>House Prices &amp; Per Capita Income</vt:lpstr>
      <vt:lpstr>Scatter Plot Suggests Positive Correlation</vt:lpstr>
      <vt:lpstr>Linear Regression Measures Correlation</vt:lpstr>
      <vt:lpstr>Correlation Is Not Causation</vt:lpstr>
      <vt:lpstr>A Hidden Relationship</vt:lpstr>
      <vt:lpstr>“Related” ...?</vt:lpstr>
      <vt:lpstr>Correlation</vt:lpstr>
      <vt:lpstr>Correlations</vt:lpstr>
      <vt:lpstr>Correlation is not causation!!!</vt:lpstr>
      <vt:lpstr>Just to drive the point home …</vt:lpstr>
      <vt:lpstr>Transformations</vt:lpstr>
      <vt:lpstr>Transformations</vt:lpstr>
      <vt:lpstr>Standardization</vt:lpstr>
      <vt:lpstr>When you should always standardize</vt:lpstr>
      <vt:lpstr>P-Standardization</vt:lpstr>
      <vt:lpstr>P-standardization</vt:lpstr>
      <vt:lpstr>Centering And Scaling – Z-Standardization.</vt:lpstr>
      <vt:lpstr>Centering or Scaling</vt:lpstr>
      <vt:lpstr>Discrete to Continuous Variables</vt:lpstr>
      <vt:lpstr>Discrete to Continuous Variables</vt:lpstr>
      <vt:lpstr>Continuous to discrete variables</vt:lpstr>
      <vt:lpstr>Skewed Data</vt:lpstr>
      <vt:lpstr>Skewed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385</cp:revision>
  <cp:lastPrinted>2019-10-17T15:54:53Z</cp:lastPrinted>
  <dcterms:created xsi:type="dcterms:W3CDTF">2018-02-09T16:02:53Z</dcterms:created>
  <dcterms:modified xsi:type="dcterms:W3CDTF">2019-11-06T16:31:19Z</dcterms:modified>
</cp:coreProperties>
</file>